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4275" r:id="rId2"/>
  </p:sldMasterIdLst>
  <p:notesMasterIdLst>
    <p:notesMasterId r:id="rId14"/>
  </p:notesMasterIdLst>
  <p:handoutMasterIdLst>
    <p:handoutMasterId r:id="rId15"/>
  </p:handoutMasterIdLst>
  <p:sldIdLst>
    <p:sldId id="256" r:id="rId3"/>
    <p:sldId id="268" r:id="rId4"/>
    <p:sldId id="340" r:id="rId5"/>
    <p:sldId id="322" r:id="rId6"/>
    <p:sldId id="259" r:id="rId7"/>
    <p:sldId id="301" r:id="rId8"/>
    <p:sldId id="339" r:id="rId9"/>
    <p:sldId id="341" r:id="rId10"/>
    <p:sldId id="337" r:id="rId11"/>
    <p:sldId id="338" r:id="rId12"/>
    <p:sldId id="335" r:id="rId13"/>
  </p:sldIdLst>
  <p:sldSz cx="9144000" cy="6858000" type="screen4x3"/>
  <p:notesSz cx="6797675" cy="9926638"/>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678" autoAdjust="0"/>
  </p:normalViewPr>
  <p:slideViewPr>
    <p:cSldViewPr snapToGrid="0">
      <p:cViewPr>
        <p:scale>
          <a:sx n="115" d="100"/>
          <a:sy n="115" d="100"/>
        </p:scale>
        <p:origin x="1810" y="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38915"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38916"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38917"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DCBB3790-5A9D-4FFE-8A36-75632CF3CCAF}" type="slidenum">
              <a:rPr lang="en-GB"/>
              <a:pPr>
                <a:defRPr/>
              </a:pPr>
              <a:t>‹#›</a:t>
            </a:fld>
            <a:endParaRPr lang="en-GB"/>
          </a:p>
        </p:txBody>
      </p:sp>
    </p:spTree>
    <p:extLst>
      <p:ext uri="{BB962C8B-B14F-4D97-AF65-F5344CB8AC3E}">
        <p14:creationId xmlns:p14="http://schemas.microsoft.com/office/powerpoint/2010/main" val="5469361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4099"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6246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4103"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B6210E3A-738A-4EDD-82B9-D94A74C29738}" type="slidenum">
              <a:rPr lang="en-GB"/>
              <a:pPr>
                <a:defRPr/>
              </a:pPr>
              <a:t>‹#›</a:t>
            </a:fld>
            <a:endParaRPr lang="en-GB"/>
          </a:p>
        </p:txBody>
      </p:sp>
    </p:spTree>
    <p:extLst>
      <p:ext uri="{BB962C8B-B14F-4D97-AF65-F5344CB8AC3E}">
        <p14:creationId xmlns:p14="http://schemas.microsoft.com/office/powerpoint/2010/main" val="13372752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7"/>
          <p:cNvSpPr>
            <a:spLocks noChangeShapeType="1"/>
          </p:cNvSpPr>
          <p:nvPr/>
        </p:nvSpPr>
        <p:spPr bwMode="auto">
          <a:xfrm>
            <a:off x="1905000" y="1219200"/>
            <a:ext cx="0" cy="2057400"/>
          </a:xfrm>
          <a:prstGeom prst="line">
            <a:avLst/>
          </a:prstGeom>
          <a:noFill/>
          <a:ln w="349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 name="Oval 8"/>
          <p:cNvSpPr>
            <a:spLocks noChangeArrowheads="1"/>
          </p:cNvSpPr>
          <p:nvPr/>
        </p:nvSpPr>
        <p:spPr bwMode="auto">
          <a:xfrm>
            <a:off x="163513" y="2103438"/>
            <a:ext cx="347662" cy="347662"/>
          </a:xfrm>
          <a:prstGeom prst="ellipse">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sz="2400">
              <a:latin typeface="Times New Roman" pitchFamily="18" charset="0"/>
            </a:endParaRPr>
          </a:p>
        </p:txBody>
      </p:sp>
      <p:sp>
        <p:nvSpPr>
          <p:cNvPr id="6" name="Oval 9"/>
          <p:cNvSpPr>
            <a:spLocks noChangeArrowheads="1"/>
          </p:cNvSpPr>
          <p:nvPr/>
        </p:nvSpPr>
        <p:spPr bwMode="auto">
          <a:xfrm>
            <a:off x="739775" y="2105025"/>
            <a:ext cx="349250" cy="347663"/>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sz="2400">
              <a:latin typeface="Times New Roman" pitchFamily="18" charset="0"/>
            </a:endParaRPr>
          </a:p>
        </p:txBody>
      </p:sp>
      <p:sp>
        <p:nvSpPr>
          <p:cNvPr id="7" name="Oval 10"/>
          <p:cNvSpPr>
            <a:spLocks noChangeArrowheads="1"/>
          </p:cNvSpPr>
          <p:nvPr/>
        </p:nvSpPr>
        <p:spPr bwMode="auto">
          <a:xfrm>
            <a:off x="1317625" y="2105025"/>
            <a:ext cx="347663" cy="347663"/>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sz="2400">
              <a:latin typeface="Times New Roman" pitchFamily="18" charset="0"/>
            </a:endParaRPr>
          </a:p>
        </p:txBody>
      </p:sp>
      <p:sp>
        <p:nvSpPr>
          <p:cNvPr id="56322" name="Rectangle 2"/>
          <p:cNvSpPr>
            <a:spLocks noGrp="1" noChangeArrowheads="1"/>
          </p:cNvSpPr>
          <p:nvPr>
            <p:ph type="ctrTitle"/>
          </p:nvPr>
        </p:nvSpPr>
        <p:spPr>
          <a:xfrm>
            <a:off x="2133600" y="1371600"/>
            <a:ext cx="6477000" cy="1752600"/>
          </a:xfrm>
        </p:spPr>
        <p:txBody>
          <a:bodyPr/>
          <a:lstStyle>
            <a:lvl1pPr>
              <a:defRPr sz="5400"/>
            </a:lvl1pPr>
          </a:lstStyle>
          <a:p>
            <a:pPr lvl="0"/>
            <a:r>
              <a:rPr lang="en-GB" noProof="0"/>
              <a:t>Click to edit Master title style</a:t>
            </a:r>
          </a:p>
        </p:txBody>
      </p:sp>
      <p:sp>
        <p:nvSpPr>
          <p:cNvPr id="56323" name="Rectangle 3"/>
          <p:cNvSpPr>
            <a:spLocks noGrp="1" noChangeArrowheads="1"/>
          </p:cNvSpPr>
          <p:nvPr>
            <p:ph type="subTitle" idx="1"/>
          </p:nvPr>
        </p:nvSpPr>
        <p:spPr>
          <a:xfrm>
            <a:off x="2133600" y="3733800"/>
            <a:ext cx="6477000" cy="1981200"/>
          </a:xfrm>
        </p:spPr>
        <p:txBody>
          <a:bodyPr/>
          <a:lstStyle>
            <a:lvl1pPr marL="0" indent="0">
              <a:buFont typeface="Wingdings" pitchFamily="2" charset="2"/>
              <a:buNone/>
              <a:defRPr/>
            </a:lvl1pPr>
          </a:lstStyle>
          <a:p>
            <a:pPr lvl="0"/>
            <a:r>
              <a:rPr lang="en-GB" noProof="0"/>
              <a:t>Click to edit Master subtitle style</a:t>
            </a:r>
          </a:p>
        </p:txBody>
      </p:sp>
      <p:sp>
        <p:nvSpPr>
          <p:cNvPr id="8" name="Rectangle 4"/>
          <p:cNvSpPr>
            <a:spLocks noGrp="1" noChangeArrowheads="1"/>
          </p:cNvSpPr>
          <p:nvPr>
            <p:ph type="dt" sz="half" idx="10"/>
          </p:nvPr>
        </p:nvSpPr>
        <p:spPr>
          <a:xfrm>
            <a:off x="7086600" y="6248400"/>
            <a:ext cx="1524000" cy="457200"/>
          </a:xfrm>
        </p:spPr>
        <p:txBody>
          <a:bodyPr/>
          <a:lstStyle>
            <a:lvl1pPr>
              <a:defRPr/>
            </a:lvl1pPr>
          </a:lstStyle>
          <a:p>
            <a:pPr>
              <a:defRPr/>
            </a:pPr>
            <a:endParaRPr lang="en-GB"/>
          </a:p>
        </p:txBody>
      </p:sp>
      <p:sp>
        <p:nvSpPr>
          <p:cNvPr id="9" name="Rectangle 5"/>
          <p:cNvSpPr>
            <a:spLocks noGrp="1" noChangeArrowheads="1"/>
          </p:cNvSpPr>
          <p:nvPr>
            <p:ph type="ftr" sz="quarter" idx="11"/>
          </p:nvPr>
        </p:nvSpPr>
        <p:spPr>
          <a:xfrm>
            <a:off x="3810000" y="6248400"/>
            <a:ext cx="2895600" cy="457200"/>
          </a:xfrm>
        </p:spPr>
        <p:txBody>
          <a:bodyPr/>
          <a:lstStyle>
            <a:lvl1pPr>
              <a:defRPr/>
            </a:lvl1pPr>
          </a:lstStyle>
          <a:p>
            <a:pPr>
              <a:defRPr/>
            </a:pPr>
            <a:endParaRPr lang="en-GB"/>
          </a:p>
        </p:txBody>
      </p:sp>
      <p:sp>
        <p:nvSpPr>
          <p:cNvPr id="10" name="Rectangle 6"/>
          <p:cNvSpPr>
            <a:spLocks noGrp="1" noChangeArrowheads="1"/>
          </p:cNvSpPr>
          <p:nvPr>
            <p:ph type="sldNum" sz="quarter" idx="12"/>
          </p:nvPr>
        </p:nvSpPr>
        <p:spPr>
          <a:xfrm>
            <a:off x="2209800" y="6248400"/>
            <a:ext cx="1219200" cy="457200"/>
          </a:xfrm>
        </p:spPr>
        <p:txBody>
          <a:bodyPr/>
          <a:lstStyle>
            <a:lvl1pPr>
              <a:defRPr/>
            </a:lvl1pPr>
          </a:lstStyle>
          <a:p>
            <a:pPr>
              <a:defRPr/>
            </a:pPr>
            <a:fld id="{4E3FF839-0B00-4F59-B3E5-0F2288E5C59B}" type="slidenum">
              <a:rPr lang="en-GB"/>
              <a:pPr>
                <a:defRPr/>
              </a:pPr>
              <a:t>‹#›</a:t>
            </a:fld>
            <a:endParaRPr lang="en-GB"/>
          </a:p>
        </p:txBody>
      </p:sp>
    </p:spTree>
    <p:extLst>
      <p:ext uri="{BB962C8B-B14F-4D97-AF65-F5344CB8AC3E}">
        <p14:creationId xmlns:p14="http://schemas.microsoft.com/office/powerpoint/2010/main" val="365571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3A6B97B-EE7B-485A-9002-4F1BBBB31FF9}" type="slidenum">
              <a:rPr lang="en-GB"/>
              <a:pPr>
                <a:defRPr/>
              </a:pPr>
              <a:t>‹#›</a:t>
            </a:fld>
            <a:endParaRPr lang="en-GB"/>
          </a:p>
        </p:txBody>
      </p:sp>
    </p:spTree>
    <p:extLst>
      <p:ext uri="{BB962C8B-B14F-4D97-AF65-F5344CB8AC3E}">
        <p14:creationId xmlns:p14="http://schemas.microsoft.com/office/powerpoint/2010/main" val="3842113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90500"/>
            <a:ext cx="1752600" cy="58293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1524000" y="190500"/>
            <a:ext cx="5105400" cy="5829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01564E1-EAAC-4FF5-B0AD-0FA6F4571BDE}" type="slidenum">
              <a:rPr lang="en-GB"/>
              <a:pPr>
                <a:defRPr/>
              </a:pPr>
              <a:t>‹#›</a:t>
            </a:fld>
            <a:endParaRPr lang="en-GB"/>
          </a:p>
        </p:txBody>
      </p:sp>
    </p:spTree>
    <p:extLst>
      <p:ext uri="{BB962C8B-B14F-4D97-AF65-F5344CB8AC3E}">
        <p14:creationId xmlns:p14="http://schemas.microsoft.com/office/powerpoint/2010/main" val="11612111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D7139B6-7365-41C3-B8B7-DF4B5546F48C}"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01019-6B78-4388-91D0-01C66AC6D306}" type="slidenum">
              <a:rPr lang="en-GB" smtClean="0"/>
              <a:t>‹#›</a:t>
            </a:fld>
            <a:endParaRPr lang="en-GB"/>
          </a:p>
        </p:txBody>
      </p:sp>
    </p:spTree>
    <p:extLst>
      <p:ext uri="{BB962C8B-B14F-4D97-AF65-F5344CB8AC3E}">
        <p14:creationId xmlns:p14="http://schemas.microsoft.com/office/powerpoint/2010/main" val="34537944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D7139B6-7365-41C3-B8B7-DF4B5546F48C}"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01019-6B78-4388-91D0-01C66AC6D306}" type="slidenum">
              <a:rPr lang="en-GB" smtClean="0"/>
              <a:t>‹#›</a:t>
            </a:fld>
            <a:endParaRPr lang="en-GB"/>
          </a:p>
        </p:txBody>
      </p:sp>
    </p:spTree>
    <p:extLst>
      <p:ext uri="{BB962C8B-B14F-4D97-AF65-F5344CB8AC3E}">
        <p14:creationId xmlns:p14="http://schemas.microsoft.com/office/powerpoint/2010/main" val="40446899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7139B6-7365-41C3-B8B7-DF4B5546F48C}"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01019-6B78-4388-91D0-01C66AC6D306}" type="slidenum">
              <a:rPr lang="en-GB" smtClean="0"/>
              <a:t>‹#›</a:t>
            </a:fld>
            <a:endParaRPr lang="en-GB"/>
          </a:p>
        </p:txBody>
      </p:sp>
    </p:spTree>
    <p:extLst>
      <p:ext uri="{BB962C8B-B14F-4D97-AF65-F5344CB8AC3E}">
        <p14:creationId xmlns:p14="http://schemas.microsoft.com/office/powerpoint/2010/main" val="1454204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D7139B6-7365-41C3-B8B7-DF4B5546F48C}" type="datetimeFigureOut">
              <a:rPr lang="en-GB" smtClean="0"/>
              <a:t>10/02/2021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201019-6B78-4388-91D0-01C66AC6D306}" type="slidenum">
              <a:rPr lang="en-GB" smtClean="0"/>
              <a:t>‹#›</a:t>
            </a:fld>
            <a:endParaRPr lang="en-GB"/>
          </a:p>
        </p:txBody>
      </p:sp>
    </p:spTree>
    <p:extLst>
      <p:ext uri="{BB962C8B-B14F-4D97-AF65-F5344CB8AC3E}">
        <p14:creationId xmlns:p14="http://schemas.microsoft.com/office/powerpoint/2010/main" val="27435807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D7139B6-7365-41C3-B8B7-DF4B5546F48C}" type="datetimeFigureOut">
              <a:rPr lang="en-GB" smtClean="0"/>
              <a:t>10/02/2021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201019-6B78-4388-91D0-01C66AC6D306}" type="slidenum">
              <a:rPr lang="en-GB" smtClean="0"/>
              <a:t>‹#›</a:t>
            </a:fld>
            <a:endParaRPr lang="en-GB"/>
          </a:p>
        </p:txBody>
      </p:sp>
    </p:spTree>
    <p:extLst>
      <p:ext uri="{BB962C8B-B14F-4D97-AF65-F5344CB8AC3E}">
        <p14:creationId xmlns:p14="http://schemas.microsoft.com/office/powerpoint/2010/main" val="27961990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D7139B6-7365-41C3-B8B7-DF4B5546F48C}" type="datetimeFigureOut">
              <a:rPr lang="en-GB" smtClean="0"/>
              <a:t>10/02/2021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201019-6B78-4388-91D0-01C66AC6D306}" type="slidenum">
              <a:rPr lang="en-GB" smtClean="0"/>
              <a:t>‹#›</a:t>
            </a:fld>
            <a:endParaRPr lang="en-GB"/>
          </a:p>
        </p:txBody>
      </p:sp>
    </p:spTree>
    <p:extLst>
      <p:ext uri="{BB962C8B-B14F-4D97-AF65-F5344CB8AC3E}">
        <p14:creationId xmlns:p14="http://schemas.microsoft.com/office/powerpoint/2010/main" val="15034758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7139B6-7365-41C3-B8B7-DF4B5546F48C}" type="datetimeFigureOut">
              <a:rPr lang="en-GB" smtClean="0"/>
              <a:t>10/02/2021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201019-6B78-4388-91D0-01C66AC6D306}" type="slidenum">
              <a:rPr lang="en-GB" smtClean="0"/>
              <a:t>‹#›</a:t>
            </a:fld>
            <a:endParaRPr lang="en-GB"/>
          </a:p>
        </p:txBody>
      </p:sp>
    </p:spTree>
    <p:extLst>
      <p:ext uri="{BB962C8B-B14F-4D97-AF65-F5344CB8AC3E}">
        <p14:creationId xmlns:p14="http://schemas.microsoft.com/office/powerpoint/2010/main" val="5060401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7139B6-7365-41C3-B8B7-DF4B5546F48C}" type="datetimeFigureOut">
              <a:rPr lang="en-GB" smtClean="0"/>
              <a:t>10/02/2021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201019-6B78-4388-91D0-01C66AC6D306}" type="slidenum">
              <a:rPr lang="en-GB" smtClean="0"/>
              <a:t>‹#›</a:t>
            </a:fld>
            <a:endParaRPr lang="en-GB"/>
          </a:p>
        </p:txBody>
      </p:sp>
    </p:spTree>
    <p:extLst>
      <p:ext uri="{BB962C8B-B14F-4D97-AF65-F5344CB8AC3E}">
        <p14:creationId xmlns:p14="http://schemas.microsoft.com/office/powerpoint/2010/main" val="1561121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D6BFCC8-1092-45BC-B7B9-FEF1F5B4C696}" type="slidenum">
              <a:rPr lang="en-GB"/>
              <a:pPr>
                <a:defRPr/>
              </a:pPr>
              <a:t>‹#›</a:t>
            </a:fld>
            <a:endParaRPr lang="en-GB"/>
          </a:p>
        </p:txBody>
      </p:sp>
    </p:spTree>
    <p:extLst>
      <p:ext uri="{BB962C8B-B14F-4D97-AF65-F5344CB8AC3E}">
        <p14:creationId xmlns:p14="http://schemas.microsoft.com/office/powerpoint/2010/main" val="24900949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7139B6-7365-41C3-B8B7-DF4B5546F48C}" type="datetimeFigureOut">
              <a:rPr lang="en-GB" smtClean="0"/>
              <a:t>10/02/2021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201019-6B78-4388-91D0-01C66AC6D306}" type="slidenum">
              <a:rPr lang="en-GB" smtClean="0"/>
              <a:t>‹#›</a:t>
            </a:fld>
            <a:endParaRPr lang="en-GB"/>
          </a:p>
        </p:txBody>
      </p:sp>
    </p:spTree>
    <p:extLst>
      <p:ext uri="{BB962C8B-B14F-4D97-AF65-F5344CB8AC3E}">
        <p14:creationId xmlns:p14="http://schemas.microsoft.com/office/powerpoint/2010/main" val="26502506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D7139B6-7365-41C3-B8B7-DF4B5546F48C}"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01019-6B78-4388-91D0-01C66AC6D306}" type="slidenum">
              <a:rPr lang="en-GB" smtClean="0"/>
              <a:t>‹#›</a:t>
            </a:fld>
            <a:endParaRPr lang="en-GB"/>
          </a:p>
        </p:txBody>
      </p:sp>
    </p:spTree>
    <p:extLst>
      <p:ext uri="{BB962C8B-B14F-4D97-AF65-F5344CB8AC3E}">
        <p14:creationId xmlns:p14="http://schemas.microsoft.com/office/powerpoint/2010/main" val="2680544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D7139B6-7365-41C3-B8B7-DF4B5546F48C}"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201019-6B78-4388-91D0-01C66AC6D306}" type="slidenum">
              <a:rPr lang="en-GB" smtClean="0"/>
              <a:t>‹#›</a:t>
            </a:fld>
            <a:endParaRPr lang="en-GB"/>
          </a:p>
        </p:txBody>
      </p:sp>
    </p:spTree>
    <p:extLst>
      <p:ext uri="{BB962C8B-B14F-4D97-AF65-F5344CB8AC3E}">
        <p14:creationId xmlns:p14="http://schemas.microsoft.com/office/powerpoint/2010/main" val="1335910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77ACD98-A751-4AA3-BCBA-D59E8E1955CE}" type="slidenum">
              <a:rPr lang="en-GB"/>
              <a:pPr>
                <a:defRPr/>
              </a:pPr>
              <a:t>‹#›</a:t>
            </a:fld>
            <a:endParaRPr lang="en-GB"/>
          </a:p>
        </p:txBody>
      </p:sp>
    </p:spTree>
    <p:extLst>
      <p:ext uri="{BB962C8B-B14F-4D97-AF65-F5344CB8AC3E}">
        <p14:creationId xmlns:p14="http://schemas.microsoft.com/office/powerpoint/2010/main" val="2632469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15240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1054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31991C3-74B7-4A12-9FB6-4A9A300C9311}" type="slidenum">
              <a:rPr lang="en-GB"/>
              <a:pPr>
                <a:defRPr/>
              </a:pPr>
              <a:t>‹#›</a:t>
            </a:fld>
            <a:endParaRPr lang="en-GB"/>
          </a:p>
        </p:txBody>
      </p:sp>
    </p:spTree>
    <p:extLst>
      <p:ext uri="{BB962C8B-B14F-4D97-AF65-F5344CB8AC3E}">
        <p14:creationId xmlns:p14="http://schemas.microsoft.com/office/powerpoint/2010/main" val="1122422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5D9BA83D-F338-411F-87D1-D572F3DAC346}" type="slidenum">
              <a:rPr lang="en-GB"/>
              <a:pPr>
                <a:defRPr/>
              </a:pPr>
              <a:t>‹#›</a:t>
            </a:fld>
            <a:endParaRPr lang="en-GB"/>
          </a:p>
        </p:txBody>
      </p:sp>
    </p:spTree>
    <p:extLst>
      <p:ext uri="{BB962C8B-B14F-4D97-AF65-F5344CB8AC3E}">
        <p14:creationId xmlns:p14="http://schemas.microsoft.com/office/powerpoint/2010/main" val="1899640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97A7388C-A8C3-45C4-872C-D46E03CD7120}" type="slidenum">
              <a:rPr lang="en-GB"/>
              <a:pPr>
                <a:defRPr/>
              </a:pPr>
              <a:t>‹#›</a:t>
            </a:fld>
            <a:endParaRPr lang="en-GB"/>
          </a:p>
        </p:txBody>
      </p:sp>
    </p:spTree>
    <p:extLst>
      <p:ext uri="{BB962C8B-B14F-4D97-AF65-F5344CB8AC3E}">
        <p14:creationId xmlns:p14="http://schemas.microsoft.com/office/powerpoint/2010/main" val="204164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299133B9-686D-43A7-8E03-F93D811E080F}" type="slidenum">
              <a:rPr lang="en-GB"/>
              <a:pPr>
                <a:defRPr/>
              </a:pPr>
              <a:t>‹#›</a:t>
            </a:fld>
            <a:endParaRPr lang="en-GB"/>
          </a:p>
        </p:txBody>
      </p:sp>
    </p:spTree>
    <p:extLst>
      <p:ext uri="{BB962C8B-B14F-4D97-AF65-F5344CB8AC3E}">
        <p14:creationId xmlns:p14="http://schemas.microsoft.com/office/powerpoint/2010/main" val="1190881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2AA9771-EA45-457B-8F5F-3DCC25436D17}" type="slidenum">
              <a:rPr lang="en-GB"/>
              <a:pPr>
                <a:defRPr/>
              </a:pPr>
              <a:t>‹#›</a:t>
            </a:fld>
            <a:endParaRPr lang="en-GB"/>
          </a:p>
        </p:txBody>
      </p:sp>
    </p:spTree>
    <p:extLst>
      <p:ext uri="{BB962C8B-B14F-4D97-AF65-F5344CB8AC3E}">
        <p14:creationId xmlns:p14="http://schemas.microsoft.com/office/powerpoint/2010/main" val="2252553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4A2F0B7-8A9C-4B99-9E8A-70A45B0DFD73}" type="slidenum">
              <a:rPr lang="en-GB"/>
              <a:pPr>
                <a:defRPr/>
              </a:pPr>
              <a:t>‹#›</a:t>
            </a:fld>
            <a:endParaRPr lang="en-GB"/>
          </a:p>
        </p:txBody>
      </p:sp>
    </p:spTree>
    <p:extLst>
      <p:ext uri="{BB962C8B-B14F-4D97-AF65-F5344CB8AC3E}">
        <p14:creationId xmlns:p14="http://schemas.microsoft.com/office/powerpoint/2010/main" val="1871723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0" y="190500"/>
            <a:ext cx="7010400" cy="152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1524000" y="1905000"/>
            <a:ext cx="7010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55300" name="Rectangle 4"/>
          <p:cNvSpPr>
            <a:spLocks noGrp="1" noChangeArrowheads="1"/>
          </p:cNvSpPr>
          <p:nvPr>
            <p:ph type="dt" sz="half" idx="2"/>
          </p:nvPr>
        </p:nvSpPr>
        <p:spPr bwMode="auto">
          <a:xfrm>
            <a:off x="66294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pPr>
              <a:defRPr/>
            </a:pPr>
            <a:endParaRPr lang="en-GB"/>
          </a:p>
        </p:txBody>
      </p:sp>
      <p:sp>
        <p:nvSpPr>
          <p:cNvPr id="55301" name="Rectangle 5"/>
          <p:cNvSpPr>
            <a:spLocks noGrp="1" noChangeArrowheads="1"/>
          </p:cNvSpPr>
          <p:nvPr>
            <p:ph type="ftr" sz="quarter" idx="3"/>
          </p:nvPr>
        </p:nvSpPr>
        <p:spPr bwMode="auto">
          <a:xfrm>
            <a:off x="32766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p>
        </p:txBody>
      </p:sp>
      <p:sp>
        <p:nvSpPr>
          <p:cNvPr id="55302" name="Rectangle 6"/>
          <p:cNvSpPr>
            <a:spLocks noGrp="1" noChangeArrowheads="1"/>
          </p:cNvSpPr>
          <p:nvPr>
            <p:ph type="sldNum" sz="quarter" idx="4"/>
          </p:nvPr>
        </p:nvSpPr>
        <p:spPr bwMode="auto">
          <a:xfrm>
            <a:off x="1524000" y="62484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fld id="{AAD1361B-EE65-4303-BB99-E3C826687D78}" type="slidenum">
              <a:rPr lang="en-GB"/>
              <a:pPr>
                <a:defRPr/>
              </a:pPr>
              <a:t>‹#›</a:t>
            </a:fld>
            <a:endParaRPr lang="en-GB"/>
          </a:p>
        </p:txBody>
      </p:sp>
      <p:sp>
        <p:nvSpPr>
          <p:cNvPr id="1031" name="Line 7"/>
          <p:cNvSpPr>
            <a:spLocks noChangeShapeType="1"/>
          </p:cNvSpPr>
          <p:nvPr/>
        </p:nvSpPr>
        <p:spPr bwMode="auto">
          <a:xfrm flipV="1">
            <a:off x="1371600" y="304800"/>
            <a:ext cx="0" cy="1295400"/>
          </a:xfrm>
          <a:prstGeom prst="line">
            <a:avLst/>
          </a:prstGeom>
          <a:noFill/>
          <a:ln w="381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32" name="Oval 8"/>
          <p:cNvSpPr>
            <a:spLocks noChangeArrowheads="1"/>
          </p:cNvSpPr>
          <p:nvPr/>
        </p:nvSpPr>
        <p:spPr bwMode="auto">
          <a:xfrm>
            <a:off x="152400" y="838200"/>
            <a:ext cx="228600" cy="228600"/>
          </a:xfrm>
          <a:prstGeom prst="ellipse">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sz="2400">
              <a:latin typeface="Times New Roman" pitchFamily="18" charset="0"/>
            </a:endParaRPr>
          </a:p>
        </p:txBody>
      </p:sp>
      <p:sp>
        <p:nvSpPr>
          <p:cNvPr id="1033" name="Oval 9"/>
          <p:cNvSpPr>
            <a:spLocks noChangeArrowheads="1"/>
          </p:cNvSpPr>
          <p:nvPr/>
        </p:nvSpPr>
        <p:spPr bwMode="auto">
          <a:xfrm>
            <a:off x="539750" y="838200"/>
            <a:ext cx="228600" cy="22860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sz="2400">
              <a:latin typeface="Times New Roman" pitchFamily="18" charset="0"/>
            </a:endParaRPr>
          </a:p>
        </p:txBody>
      </p:sp>
      <p:sp>
        <p:nvSpPr>
          <p:cNvPr id="1034" name="Oval 10"/>
          <p:cNvSpPr>
            <a:spLocks noChangeArrowheads="1"/>
          </p:cNvSpPr>
          <p:nvPr/>
        </p:nvSpPr>
        <p:spPr bwMode="auto">
          <a:xfrm>
            <a:off x="927100" y="838200"/>
            <a:ext cx="228600" cy="22860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altLang="en-US"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4274" r:id="rId1"/>
    <p:sldLayoutId id="2147484253" r:id="rId2"/>
    <p:sldLayoutId id="2147484254" r:id="rId3"/>
    <p:sldLayoutId id="2147484255" r:id="rId4"/>
    <p:sldLayoutId id="2147484256" r:id="rId5"/>
    <p:sldLayoutId id="2147484257" r:id="rId6"/>
    <p:sldLayoutId id="2147484258" r:id="rId7"/>
    <p:sldLayoutId id="2147484259" r:id="rId8"/>
    <p:sldLayoutId id="2147484260" r:id="rId9"/>
    <p:sldLayoutId id="2147484261" r:id="rId10"/>
    <p:sldLayoutId id="2147484262" r:id="rId11"/>
  </p:sldLayoutIdLst>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0000"/>
        <a:buFont typeface="Wingdings" pitchFamily="2" charset="2"/>
        <a:buChar char="¢"/>
        <a:defRPr sz="30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l"/>
        <a:defRPr sz="2800">
          <a:solidFill>
            <a:schemeClr val="tx2"/>
          </a:solidFill>
          <a:latin typeface="+mn-lt"/>
        </a:defRPr>
      </a:lvl2pPr>
      <a:lvl3pPr marL="1143000" indent="-228600" algn="l" rtl="0" eaLnBrk="0" fontAlgn="base" hangingPunct="0">
        <a:spcBef>
          <a:spcPct val="20000"/>
        </a:spcBef>
        <a:spcAft>
          <a:spcPct val="0"/>
        </a:spcAft>
        <a:buClr>
          <a:schemeClr val="accent2"/>
        </a:buClr>
        <a:buChar char="•"/>
        <a:defRPr sz="2400">
          <a:solidFill>
            <a:schemeClr val="tx2"/>
          </a:solidFill>
          <a:latin typeface="+mn-lt"/>
        </a:defRPr>
      </a:lvl3pPr>
      <a:lvl4pPr marL="1600200" indent="-228600" algn="l" rtl="0" eaLnBrk="0" fontAlgn="base" hangingPunct="0">
        <a:spcBef>
          <a:spcPct val="20000"/>
        </a:spcBef>
        <a:spcAft>
          <a:spcPct val="0"/>
        </a:spcAft>
        <a:buClr>
          <a:schemeClr val="tx1"/>
        </a:buClr>
        <a:buChar char="•"/>
        <a:defRPr sz="2000">
          <a:solidFill>
            <a:schemeClr val="tx2"/>
          </a:solidFill>
          <a:latin typeface="+mn-lt"/>
        </a:defRPr>
      </a:lvl4pPr>
      <a:lvl5pPr marL="2057400" indent="-228600" algn="l" rtl="0" eaLnBrk="0" fontAlgn="base" hangingPunct="0">
        <a:spcBef>
          <a:spcPct val="20000"/>
        </a:spcBef>
        <a:spcAft>
          <a:spcPct val="0"/>
        </a:spcAft>
        <a:buChar char="•"/>
        <a:defRPr sz="2000">
          <a:solidFill>
            <a:schemeClr val="tx2"/>
          </a:solidFill>
          <a:latin typeface="+mn-lt"/>
        </a:defRPr>
      </a:lvl5pPr>
      <a:lvl6pPr marL="2514600" indent="-228600" algn="l" rtl="0" fontAlgn="base">
        <a:spcBef>
          <a:spcPct val="20000"/>
        </a:spcBef>
        <a:spcAft>
          <a:spcPct val="0"/>
        </a:spcAft>
        <a:buChar char="•"/>
        <a:defRPr sz="2000">
          <a:solidFill>
            <a:schemeClr val="tx2"/>
          </a:solidFill>
          <a:latin typeface="+mn-lt"/>
        </a:defRPr>
      </a:lvl6pPr>
      <a:lvl7pPr marL="2971800" indent="-228600" algn="l" rtl="0" fontAlgn="base">
        <a:spcBef>
          <a:spcPct val="20000"/>
        </a:spcBef>
        <a:spcAft>
          <a:spcPct val="0"/>
        </a:spcAft>
        <a:buChar char="•"/>
        <a:defRPr sz="2000">
          <a:solidFill>
            <a:schemeClr val="tx2"/>
          </a:solidFill>
          <a:latin typeface="+mn-lt"/>
        </a:defRPr>
      </a:lvl7pPr>
      <a:lvl8pPr marL="3429000" indent="-228600" algn="l" rtl="0" fontAlgn="base">
        <a:spcBef>
          <a:spcPct val="20000"/>
        </a:spcBef>
        <a:spcAft>
          <a:spcPct val="0"/>
        </a:spcAft>
        <a:buChar char="•"/>
        <a:defRPr sz="2000">
          <a:solidFill>
            <a:schemeClr val="tx2"/>
          </a:solidFill>
          <a:latin typeface="+mn-lt"/>
        </a:defRPr>
      </a:lvl8pPr>
      <a:lvl9pPr marL="3886200" indent="-228600" algn="l" rtl="0" fontAlgn="base">
        <a:spcBef>
          <a:spcPct val="20000"/>
        </a:spcBef>
        <a:spcAft>
          <a:spcPct val="0"/>
        </a:spcAft>
        <a:buChar char="•"/>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EBF6F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7139B6-7365-41C3-B8B7-DF4B5546F48C}" type="datetimeFigureOut">
              <a:rPr lang="en-GB" smtClean="0"/>
              <a:t>10/02/2021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201019-6B78-4388-91D0-01C66AC6D306}" type="slidenum">
              <a:rPr lang="en-GB" smtClean="0"/>
              <a:t>‹#›</a:t>
            </a:fld>
            <a:endParaRPr lang="en-GB"/>
          </a:p>
        </p:txBody>
      </p:sp>
    </p:spTree>
    <p:extLst>
      <p:ext uri="{BB962C8B-B14F-4D97-AF65-F5344CB8AC3E}">
        <p14:creationId xmlns:p14="http://schemas.microsoft.com/office/powerpoint/2010/main" val="2375685492"/>
      </p:ext>
    </p:extLst>
  </p:cSld>
  <p:clrMap bg1="lt1" tx1="dk1" bg2="lt2" tx2="dk2" accent1="accent1" accent2="accent2" accent3="accent3" accent4="accent4" accent5="accent5" accent6="accent6" hlink="hlink" folHlink="folHlink"/>
  <p:sldLayoutIdLst>
    <p:sldLayoutId id="2147484276" r:id="rId1"/>
    <p:sldLayoutId id="2147484277" r:id="rId2"/>
    <p:sldLayoutId id="2147484278" r:id="rId3"/>
    <p:sldLayoutId id="2147484279" r:id="rId4"/>
    <p:sldLayoutId id="2147484280" r:id="rId5"/>
    <p:sldLayoutId id="2147484281" r:id="rId6"/>
    <p:sldLayoutId id="2147484282" r:id="rId7"/>
    <p:sldLayoutId id="2147484283" r:id="rId8"/>
    <p:sldLayoutId id="2147484284" r:id="rId9"/>
    <p:sldLayoutId id="2147484285" r:id="rId10"/>
    <p:sldLayoutId id="214748428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north-tmet.uk/wp-content/uploads/2020/07/1.-5-Levers.pdf" TargetMode="External"/><Relationship Id="rId2" Type="http://schemas.openxmlformats.org/officeDocument/2006/relationships/hyperlink" Target="https://www.whitfieldaspenschool.co.uk/recovery-curriculum/" TargetMode="External"/><Relationship Id="rId1" Type="http://schemas.openxmlformats.org/officeDocument/2006/relationships/slideLayout" Target="../slideLayouts/slideLayout2.xml"/><Relationship Id="rId6" Type="http://schemas.openxmlformats.org/officeDocument/2006/relationships/hyperlink" Target="https://www.lisacherry.co.uk/" TargetMode="External"/><Relationship Id="rId5" Type="http://schemas.openxmlformats.org/officeDocument/2006/relationships/hyperlink" Target="https://www.youtube.com/channel/UCIIULY93FNLF1QGgvuyXUiA" TargetMode="External"/><Relationship Id="rId4" Type="http://schemas.openxmlformats.org/officeDocument/2006/relationships/hyperlink" Target="https://vimeo.com/437715706"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schoolsweek.co.uk/sir-kevan-collins-qa-covid-innovations-can-drive-catch-up-challenge/" TargetMode="External"/><Relationship Id="rId2" Type="http://schemas.openxmlformats.org/officeDocument/2006/relationships/hyperlink" Target="https://www.youtube.com/watch?v=q3xoZXSW5yc" TargetMode="External"/><Relationship Id="rId1" Type="http://schemas.openxmlformats.org/officeDocument/2006/relationships/slideLayout" Target="../slideLayouts/slideLayout2.xml"/><Relationship Id="rId6" Type="http://schemas.openxmlformats.org/officeDocument/2006/relationships/hyperlink" Target="https://educationendowmentfoundation.org.uk/evidence-summaries/teaching-learning-toolkit/#closeSignup" TargetMode="External"/><Relationship Id="rId5" Type="http://schemas.openxmlformats.org/officeDocument/2006/relationships/hyperlink" Target="https://educationendowmentfoundation.org.uk/tools/guidance-reports/working-with-parents-to-support-childrens-learning/" TargetMode="External"/><Relationship Id="rId4" Type="http://schemas.openxmlformats.org/officeDocument/2006/relationships/hyperlink" Target="https://www.bbc.co.uk/news/education-55984097"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ambition.org.uk/blog/5-tips-aspiration-projects/" TargetMode="External"/><Relationship Id="rId2" Type="http://schemas.openxmlformats.org/officeDocument/2006/relationships/hyperlink" Target="file:///C:\Users\cvjho213\Downloads\england-education-aspirations-summary.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epeponline.co.uk/auth/login?redirect=coventry" TargetMode="Externa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gov.uk/government/publications/social-mobility-and-opportunity-areas" TargetMode="External"/><Relationship Id="rId2" Type="http://schemas.openxmlformats.org/officeDocument/2006/relationships/hyperlink" Target="https://my.optimus-education.com/sites/optimus-education.com/files/keynote_4_-_dr_jo_lyons.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133600" y="2205038"/>
            <a:ext cx="6477000" cy="1752600"/>
          </a:xfrm>
        </p:spPr>
        <p:txBody>
          <a:bodyPr/>
          <a:lstStyle/>
          <a:p>
            <a:pPr eaLnBrk="1" hangingPunct="1">
              <a:defRPr/>
            </a:pPr>
            <a:r>
              <a:rPr lang="en-GB" dirty="0">
                <a:solidFill>
                  <a:schemeClr val="tx1">
                    <a:lumMod val="60000"/>
                    <a:lumOff val="40000"/>
                  </a:schemeClr>
                </a:solidFill>
              </a:rPr>
              <a:t>Supporting the Education of Looked After Children</a:t>
            </a:r>
          </a:p>
        </p:txBody>
      </p:sp>
      <p:sp>
        <p:nvSpPr>
          <p:cNvPr id="17411" name="Rectangle 3"/>
          <p:cNvSpPr>
            <a:spLocks noGrp="1" noChangeArrowheads="1"/>
          </p:cNvSpPr>
          <p:nvPr>
            <p:ph type="subTitle" idx="1"/>
          </p:nvPr>
        </p:nvSpPr>
        <p:spPr>
          <a:xfrm>
            <a:off x="2133600" y="4567238"/>
            <a:ext cx="6477000" cy="1981200"/>
          </a:xfrm>
        </p:spPr>
        <p:txBody>
          <a:bodyPr/>
          <a:lstStyle/>
          <a:p>
            <a:pPr algn="ctr" eaLnBrk="1" hangingPunct="1"/>
            <a:br>
              <a:rPr lang="en-GB" altLang="en-US" dirty="0"/>
            </a:br>
            <a:r>
              <a:rPr lang="en-GB" altLang="en-US" dirty="0"/>
              <a:t>Initial training for Foster Carers</a:t>
            </a:r>
          </a:p>
          <a:p>
            <a:pPr algn="ctr" eaLnBrk="1" hangingPunct="1"/>
            <a:r>
              <a:rPr lang="en-GB" altLang="en-US" dirty="0"/>
              <a:t>10</a:t>
            </a:r>
            <a:r>
              <a:rPr lang="en-GB" altLang="en-US" baseline="30000" dirty="0"/>
              <a:t>th</a:t>
            </a:r>
            <a:r>
              <a:rPr lang="en-GB" altLang="en-US" dirty="0"/>
              <a:t> February 2021.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179F2-6016-4AC9-9AB9-B42F91A0A0AA}"/>
              </a:ext>
            </a:extLst>
          </p:cNvPr>
          <p:cNvSpPr>
            <a:spLocks noGrp="1"/>
          </p:cNvSpPr>
          <p:nvPr>
            <p:ph type="title"/>
          </p:nvPr>
        </p:nvSpPr>
        <p:spPr/>
        <p:txBody>
          <a:bodyPr/>
          <a:lstStyle/>
          <a:p>
            <a:r>
              <a:rPr lang="en-GB" dirty="0" err="1"/>
              <a:t>Covid</a:t>
            </a:r>
            <a:r>
              <a:rPr lang="en-GB" dirty="0"/>
              <a:t> 19</a:t>
            </a:r>
          </a:p>
        </p:txBody>
      </p:sp>
      <p:sp>
        <p:nvSpPr>
          <p:cNvPr id="3" name="Content Placeholder 2">
            <a:extLst>
              <a:ext uri="{FF2B5EF4-FFF2-40B4-BE49-F238E27FC236}">
                <a16:creationId xmlns:a16="http://schemas.microsoft.com/office/drawing/2014/main" id="{4A79EA87-2F4D-4375-91CB-7EF7FA1A61FB}"/>
              </a:ext>
            </a:extLst>
          </p:cNvPr>
          <p:cNvSpPr>
            <a:spLocks noGrp="1"/>
          </p:cNvSpPr>
          <p:nvPr>
            <p:ph idx="1"/>
          </p:nvPr>
        </p:nvSpPr>
        <p:spPr>
          <a:xfrm>
            <a:off x="854765" y="1905000"/>
            <a:ext cx="7679635" cy="4114800"/>
          </a:xfrm>
        </p:spPr>
        <p:txBody>
          <a:bodyPr/>
          <a:lstStyle/>
          <a:p>
            <a:r>
              <a:rPr lang="en-GB" sz="1600" dirty="0"/>
              <a:t>Barry Carpenter</a:t>
            </a:r>
          </a:p>
          <a:p>
            <a:r>
              <a:rPr lang="en-GB" sz="1600" u="sng" dirty="0">
                <a:hlinkClick r:id="rId2"/>
              </a:rPr>
              <a:t>https://www.whitfieldaspenschool.co.uk/recovery-curriculum/</a:t>
            </a:r>
            <a:endParaRPr lang="en-GB" sz="1600" dirty="0"/>
          </a:p>
          <a:p>
            <a:r>
              <a:rPr lang="en-GB" sz="1600" dirty="0"/>
              <a:t> </a:t>
            </a:r>
          </a:p>
          <a:p>
            <a:r>
              <a:rPr lang="en-GB" sz="1600" dirty="0"/>
              <a:t>The 5 levers</a:t>
            </a:r>
          </a:p>
          <a:p>
            <a:r>
              <a:rPr lang="en-GB" sz="1600" u="sng" dirty="0">
                <a:hlinkClick r:id="rId3"/>
              </a:rPr>
              <a:t>https://www.north-tmet.uk/wp-content/uploads/2020/07/1.-5-Levers.pdf</a:t>
            </a:r>
            <a:endParaRPr lang="en-GB" sz="1600" dirty="0"/>
          </a:p>
          <a:p>
            <a:r>
              <a:rPr lang="en-GB" sz="1600" dirty="0"/>
              <a:t> </a:t>
            </a:r>
          </a:p>
          <a:p>
            <a:r>
              <a:rPr lang="en-GB" sz="1600" u="sng" dirty="0">
                <a:hlinkClick r:id="rId4"/>
              </a:rPr>
              <a:t>https://vimeo.com/437715706</a:t>
            </a:r>
            <a:endParaRPr lang="en-GB" sz="1600" dirty="0"/>
          </a:p>
          <a:p>
            <a:r>
              <a:rPr lang="en-GB" sz="1600" dirty="0"/>
              <a:t> </a:t>
            </a:r>
          </a:p>
          <a:p>
            <a:r>
              <a:rPr lang="en-GB" sz="1600" dirty="0"/>
              <a:t>Lisa Cherry</a:t>
            </a:r>
          </a:p>
          <a:p>
            <a:r>
              <a:rPr lang="en-GB" sz="1600" dirty="0"/>
              <a:t> </a:t>
            </a:r>
          </a:p>
          <a:p>
            <a:r>
              <a:rPr lang="en-GB" sz="1600" u="sng" dirty="0">
                <a:hlinkClick r:id="rId5"/>
              </a:rPr>
              <a:t>https://www.youtube.com/channel/UCIIULY93FNLF1QGgvuyXUiA</a:t>
            </a:r>
            <a:endParaRPr lang="en-GB" sz="1600" dirty="0"/>
          </a:p>
          <a:p>
            <a:r>
              <a:rPr lang="en-GB" sz="1600" dirty="0"/>
              <a:t> </a:t>
            </a:r>
          </a:p>
          <a:p>
            <a:r>
              <a:rPr lang="en-GB" sz="1600" u="sng" dirty="0">
                <a:hlinkClick r:id="rId6"/>
              </a:rPr>
              <a:t>https://www.lisacherry.co.uk/</a:t>
            </a:r>
            <a:endParaRPr lang="en-GB" sz="1600" dirty="0"/>
          </a:p>
          <a:p>
            <a:endParaRPr lang="en-GB" dirty="0"/>
          </a:p>
        </p:txBody>
      </p:sp>
    </p:spTree>
    <p:extLst>
      <p:ext uri="{BB962C8B-B14F-4D97-AF65-F5344CB8AC3E}">
        <p14:creationId xmlns:p14="http://schemas.microsoft.com/office/powerpoint/2010/main" val="2427677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CF461-B1F3-4883-86CD-BB1C8EB56994}"/>
              </a:ext>
            </a:extLst>
          </p:cNvPr>
          <p:cNvSpPr>
            <a:spLocks noGrp="1"/>
          </p:cNvSpPr>
          <p:nvPr>
            <p:ph type="ctrTitle"/>
          </p:nvPr>
        </p:nvSpPr>
        <p:spPr/>
        <p:txBody>
          <a:bodyPr/>
          <a:lstStyle/>
          <a:p>
            <a:r>
              <a:rPr lang="en-GB" dirty="0"/>
              <a:t>End of the Second session</a:t>
            </a:r>
          </a:p>
        </p:txBody>
      </p:sp>
      <p:sp>
        <p:nvSpPr>
          <p:cNvPr id="3" name="Subtitle 2">
            <a:extLst>
              <a:ext uri="{FF2B5EF4-FFF2-40B4-BE49-F238E27FC236}">
                <a16:creationId xmlns:a16="http://schemas.microsoft.com/office/drawing/2014/main" id="{158E5BAC-A867-45D5-AD55-DACABE981E55}"/>
              </a:ext>
            </a:extLst>
          </p:cNvPr>
          <p:cNvSpPr>
            <a:spLocks noGrp="1"/>
          </p:cNvSpPr>
          <p:nvPr>
            <p:ph type="subTitle" idx="1"/>
          </p:nvPr>
        </p:nvSpPr>
        <p:spPr/>
        <p:txBody>
          <a:bodyPr/>
          <a:lstStyle/>
          <a:p>
            <a:r>
              <a:rPr lang="en-GB" dirty="0"/>
              <a:t>Thank you</a:t>
            </a:r>
          </a:p>
        </p:txBody>
      </p:sp>
    </p:spTree>
    <p:extLst>
      <p:ext uri="{BB962C8B-B14F-4D97-AF65-F5344CB8AC3E}">
        <p14:creationId xmlns:p14="http://schemas.microsoft.com/office/powerpoint/2010/main" val="1970639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altLang="en-US"/>
              <a:t>Learning outcomes</a:t>
            </a:r>
          </a:p>
        </p:txBody>
      </p:sp>
      <p:sp>
        <p:nvSpPr>
          <p:cNvPr id="18435" name="Rectangle 3"/>
          <p:cNvSpPr>
            <a:spLocks noGrp="1" noChangeArrowheads="1"/>
          </p:cNvSpPr>
          <p:nvPr>
            <p:ph type="body" idx="1"/>
          </p:nvPr>
        </p:nvSpPr>
        <p:spPr>
          <a:xfrm>
            <a:off x="1482725" y="1698625"/>
            <a:ext cx="7010400" cy="4924425"/>
          </a:xfrm>
        </p:spPr>
        <p:txBody>
          <a:bodyPr/>
          <a:lstStyle/>
          <a:p>
            <a:pPr eaLnBrk="1" hangingPunct="1">
              <a:buFont typeface="Wingdings" pitchFamily="2" charset="2"/>
              <a:buNone/>
            </a:pPr>
            <a:r>
              <a:rPr lang="en-GB" altLang="en-US" sz="2400"/>
              <a:t>Foster carers will:</a:t>
            </a:r>
            <a:br>
              <a:rPr lang="en-GB" altLang="en-US" sz="2400"/>
            </a:br>
            <a:endParaRPr lang="en-GB" altLang="en-US" sz="2400"/>
          </a:p>
          <a:p>
            <a:pPr eaLnBrk="1" hangingPunct="1"/>
            <a:r>
              <a:rPr lang="en-GB" altLang="en-US" sz="2400"/>
              <a:t>Understand why education is important</a:t>
            </a:r>
            <a:br>
              <a:rPr lang="en-GB" altLang="en-US" sz="2400"/>
            </a:br>
            <a:endParaRPr lang="en-GB" altLang="en-US" sz="2400"/>
          </a:p>
          <a:p>
            <a:pPr eaLnBrk="1" hangingPunct="1"/>
            <a:r>
              <a:rPr lang="en-GB" altLang="en-US" sz="2400"/>
              <a:t>Have a knowledge of educational terminology</a:t>
            </a:r>
            <a:br>
              <a:rPr lang="en-GB" altLang="en-US" sz="2400"/>
            </a:br>
            <a:endParaRPr lang="en-GB" altLang="en-US" sz="2400"/>
          </a:p>
          <a:p>
            <a:pPr eaLnBrk="1" hangingPunct="1"/>
            <a:r>
              <a:rPr lang="en-GB" altLang="en-US" sz="2400"/>
              <a:t>Understand that the role of the foster carer is crucial</a:t>
            </a:r>
            <a:br>
              <a:rPr lang="en-GB" altLang="en-US" sz="2400"/>
            </a:br>
            <a:endParaRPr lang="en-GB" altLang="en-US" sz="2400"/>
          </a:p>
          <a:p>
            <a:pPr eaLnBrk="1" hangingPunct="1"/>
            <a:r>
              <a:rPr lang="en-GB" altLang="en-US" sz="2400"/>
              <a:t>Be able to participate in interactions with the education service (parents’ evenings, exclusions, PEPs etc.)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EA41E-6ED2-4284-96F1-5ECE761F7D55}"/>
              </a:ext>
            </a:extLst>
          </p:cNvPr>
          <p:cNvSpPr>
            <a:spLocks noGrp="1"/>
          </p:cNvSpPr>
          <p:nvPr>
            <p:ph type="title"/>
          </p:nvPr>
        </p:nvSpPr>
        <p:spPr/>
        <p:txBody>
          <a:bodyPr/>
          <a:lstStyle/>
          <a:p>
            <a:r>
              <a:rPr lang="en-GB" dirty="0"/>
              <a:t>Supporting Learning</a:t>
            </a:r>
          </a:p>
        </p:txBody>
      </p:sp>
      <p:sp>
        <p:nvSpPr>
          <p:cNvPr id="3" name="Content Placeholder 2">
            <a:extLst>
              <a:ext uri="{FF2B5EF4-FFF2-40B4-BE49-F238E27FC236}">
                <a16:creationId xmlns:a16="http://schemas.microsoft.com/office/drawing/2014/main" id="{8C0250C3-A767-4BD2-AAD4-35D230FC946B}"/>
              </a:ext>
            </a:extLst>
          </p:cNvPr>
          <p:cNvSpPr>
            <a:spLocks noGrp="1"/>
          </p:cNvSpPr>
          <p:nvPr>
            <p:ph idx="1"/>
          </p:nvPr>
        </p:nvSpPr>
        <p:spPr/>
        <p:txBody>
          <a:bodyPr/>
          <a:lstStyle/>
          <a:p>
            <a:pPr marL="0" indent="0">
              <a:spcAft>
                <a:spcPts val="0"/>
              </a:spcAft>
              <a:buNone/>
            </a:pPr>
            <a:endParaRPr lang="en-GB" sz="1800" u="sng" dirty="0">
              <a:solidFill>
                <a:srgbClr val="0000FF"/>
              </a:solidFill>
              <a:latin typeface="Calibri" panose="020F0502020204030204" pitchFamily="34" charset="0"/>
              <a:ea typeface="Calibri" panose="020F0502020204030204" pitchFamily="34" charset="0"/>
              <a:hlinkClick r:id="rId2">
                <a:extLst>
                  <a:ext uri="{A12FA001-AC4F-418D-AE19-62706E023703}">
                    <ahyp:hlinkClr xmlns:ahyp="http://schemas.microsoft.com/office/drawing/2018/hyperlinkcolor" val="tx"/>
                  </a:ext>
                </a:extLst>
              </a:hlinkClick>
            </a:endParaRPr>
          </a:p>
          <a:p>
            <a:pPr>
              <a:lnSpc>
                <a:spcPct val="107000"/>
              </a:lnSpc>
              <a:spcAft>
                <a:spcPts val="800"/>
              </a:spcAft>
            </a:pPr>
            <a:r>
              <a:rPr lang="en-GB" sz="1800"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https://schoolsweek.co.uk/sir-kevan-collins-qa-covid-innovations-can-drive-catch-up-challenge/</a:t>
            </a:r>
            <a:endParaRPr lang="en-GB"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800"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https://www.bbc.co.uk/news/education-55984097</a:t>
            </a:r>
            <a:endParaRPr lang="en-GB"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800"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https://educationendowmentfoundation.org.uk/tools/guidance-reports/working-with-parents-to-support-childrens-learning/</a:t>
            </a:r>
            <a:endParaRPr lang="en-GB"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https://educationendowmentfoundation.org.uk/evidence-summaries/teaching-learning-toolkit/#closeSignup</a:t>
            </a:r>
            <a:endParaRPr lang="en-GB" sz="1800"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909926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Raising Aspirations</a:t>
            </a:r>
          </a:p>
        </p:txBody>
      </p:sp>
      <p:sp>
        <p:nvSpPr>
          <p:cNvPr id="3" name="Content Placeholder 2">
            <a:extLst>
              <a:ext uri="{FF2B5EF4-FFF2-40B4-BE49-F238E27FC236}">
                <a16:creationId xmlns:a16="http://schemas.microsoft.com/office/drawing/2014/main" id="{807A909D-ABD6-4977-95C0-A5678901B9EB}"/>
              </a:ext>
            </a:extLst>
          </p:cNvPr>
          <p:cNvSpPr>
            <a:spLocks noGrp="1"/>
          </p:cNvSpPr>
          <p:nvPr>
            <p:ph idx="1"/>
          </p:nvPr>
        </p:nvSpPr>
        <p:spPr/>
        <p:txBody>
          <a:bodyPr/>
          <a:lstStyle/>
          <a:p>
            <a:pPr>
              <a:lnSpc>
                <a:spcPct val="107000"/>
              </a:lnSpc>
              <a:spcAft>
                <a:spcPts val="800"/>
              </a:spcAft>
            </a:pPr>
            <a:r>
              <a:rPr lang="en-GB" sz="1600"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file:///C:/Users/cvjho213/Downloads/england-education-aspirations-summary.pdf</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600"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https://www.ambition.org.uk/blog/5-tips-aspiration-projects/</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582731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Logging on</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188" y="1395413"/>
            <a:ext cx="7667625" cy="4067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40415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7" y="2564904"/>
            <a:ext cx="8424936" cy="52322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0" i="0" u="sng" strike="noStrike" kern="1200" cap="none" spc="0" normalizeH="0" baseline="0" noProof="0" dirty="0">
                <a:ln>
                  <a:noFill/>
                </a:ln>
                <a:solidFill>
                  <a:prstClr val="black"/>
                </a:solidFill>
                <a:effectLst/>
                <a:uLnTx/>
                <a:uFillTx/>
                <a:latin typeface="Calibri"/>
                <a:ea typeface="+mn-ea"/>
                <a:cs typeface="+mn-cs"/>
                <a:hlinkClick r:id="rId2"/>
              </a:rPr>
              <a:t>https://epeponline.co.uk/auth/login?redirect=coventry</a:t>
            </a:r>
            <a:endParaRPr kumimoji="0" lang="en-GB" sz="2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3" name="Picture 4" descr="CovCityCnlBlu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5555088"/>
            <a:ext cx="1800225" cy="110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41561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7A909D-ABD6-4977-95C0-A5678901B9EB}"/>
              </a:ext>
            </a:extLst>
          </p:cNvPr>
          <p:cNvSpPr>
            <a:spLocks noGrp="1"/>
          </p:cNvSpPr>
          <p:nvPr>
            <p:ph idx="1"/>
          </p:nvPr>
        </p:nvSpPr>
        <p:spPr>
          <a:xfrm>
            <a:off x="622852" y="318052"/>
            <a:ext cx="7911548" cy="6354418"/>
          </a:xfrm>
        </p:spPr>
        <p:txBody>
          <a:bodyPr/>
          <a:lstStyle/>
          <a:p>
            <a:pPr>
              <a:lnSpc>
                <a:spcPct val="115000"/>
              </a:lnSpc>
              <a:spcAft>
                <a:spcPts val="1000"/>
              </a:spcAft>
            </a:pPr>
            <a:r>
              <a:rPr lang="en-GB" sz="2400" b="1" u="sng" dirty="0">
                <a:latin typeface="Calibri" panose="020F0502020204030204" pitchFamily="34" charset="0"/>
                <a:ea typeface="Calibri" panose="020F0502020204030204" pitchFamily="34" charset="0"/>
                <a:cs typeface="Times New Roman" panose="02020603050405020304" pitchFamily="18" charset="0"/>
              </a:rPr>
              <a:t>Case study – Y8 Boy - Mattie</a:t>
            </a:r>
            <a:endParaRPr lang="en-GB" sz="2400" u="sng"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400" dirty="0">
                <a:latin typeface="Calibri" panose="020F0502020204030204" pitchFamily="34" charset="0"/>
                <a:ea typeface="Calibri" panose="020F0502020204030204" pitchFamily="34" charset="0"/>
                <a:cs typeface="Times New Roman" panose="02020603050405020304" pitchFamily="18" charset="0"/>
              </a:rPr>
              <a:t>Mattie has lived with you for four years and you also care for his younger brother.  They are both well settled, and there have been no problems with Mattie’s behaviour at home that you couldn't deal with, at least until recently, when he has started to arrive home late in the evening.  However, behaviour problems at school have been on-going for some time, having started in primary school with some fighting and disruptive behaviour in the classroom.</a:t>
            </a:r>
          </a:p>
          <a:p>
            <a:pPr>
              <a:lnSpc>
                <a:spcPct val="115000"/>
              </a:lnSpc>
              <a:spcAft>
                <a:spcPts val="1000"/>
              </a:spcAft>
            </a:pPr>
            <a:r>
              <a:rPr lang="en-GB" sz="1400" dirty="0">
                <a:latin typeface="Calibri" panose="020F0502020204030204" pitchFamily="34" charset="0"/>
                <a:ea typeface="Calibri" panose="020F0502020204030204" pitchFamily="34" charset="0"/>
                <a:cs typeface="Times New Roman" panose="02020603050405020304" pitchFamily="18" charset="0"/>
              </a:rPr>
              <a:t>Mattie started off well in Secondary school, but this did not last long, and he has had many different kinds of support over the years, from time spent in the Learning Support Unit, Teaching Assistant support in the classroom, weekly sessions with a learning mentor and various report cards and reward schemes.  The school has been very supportive and has involved you at every stage.   Mattie had a few exclusions for fighting and bullying in Year 7, but never seems to show any remorse for what he has done.</a:t>
            </a:r>
          </a:p>
          <a:p>
            <a:pPr>
              <a:lnSpc>
                <a:spcPct val="115000"/>
              </a:lnSpc>
              <a:spcAft>
                <a:spcPts val="1000"/>
              </a:spcAft>
            </a:pPr>
            <a:r>
              <a:rPr lang="en-GB" sz="1400" dirty="0">
                <a:latin typeface="Calibri" panose="020F0502020204030204" pitchFamily="34" charset="0"/>
                <a:ea typeface="Calibri" panose="020F0502020204030204" pitchFamily="34" charset="0"/>
                <a:cs typeface="Times New Roman" panose="02020603050405020304" pitchFamily="18" charset="0"/>
              </a:rPr>
              <a:t>Since the start of Year 8, Mattie has changed his friendship group and now spends a lot of time with older young people who are not good role models.  He regularly misses lessons and sometimes leaves the site altogether and has had a number of exclusions, one for 5 days for bullying.  There have been three meetings in school to try to address this, and at the most recent of these, it became clear that school staff are beginning to lose patience with this behaviour, especially as there are suspicions that he has been smoking cannabis during the school day.  When Mattie talks about his behaviour, he seems to have a good understanding of what is going wrong, and always says the right things about how he is going to change.  However, this never actually makes any difference, and school staff say he behaviour seems to be completely impulsive at times.</a:t>
            </a:r>
          </a:p>
          <a:p>
            <a:pPr>
              <a:lnSpc>
                <a:spcPct val="115000"/>
              </a:lnSpc>
              <a:spcAft>
                <a:spcPts val="1000"/>
              </a:spcAft>
            </a:pPr>
            <a:r>
              <a:rPr lang="en-GB" sz="1400" b="1" dirty="0">
                <a:latin typeface="Calibri" panose="020F0502020204030204" pitchFamily="34" charset="0"/>
                <a:ea typeface="Calibri" panose="020F0502020204030204" pitchFamily="34" charset="0"/>
                <a:cs typeface="Times New Roman" panose="02020603050405020304" pitchFamily="18" charset="0"/>
              </a:rPr>
              <a:t>You are about to attend Mattie’s PEP.  What questions will you have?</a:t>
            </a:r>
            <a:endParaRPr lang="en-GB"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522800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Overview</a:t>
            </a:r>
          </a:p>
        </p:txBody>
      </p:sp>
      <p:sp>
        <p:nvSpPr>
          <p:cNvPr id="3" name="Content Placeholder 2">
            <a:extLst>
              <a:ext uri="{FF2B5EF4-FFF2-40B4-BE49-F238E27FC236}">
                <a16:creationId xmlns:a16="http://schemas.microsoft.com/office/drawing/2014/main" id="{807A909D-ABD6-4977-95C0-A5678901B9EB}"/>
              </a:ext>
            </a:extLst>
          </p:cNvPr>
          <p:cNvSpPr>
            <a:spLocks noGrp="1"/>
          </p:cNvSpPr>
          <p:nvPr>
            <p:ph idx="1"/>
          </p:nvPr>
        </p:nvSpPr>
        <p:spPr/>
        <p:txBody>
          <a:bodyPr/>
          <a:lstStyle/>
          <a:p>
            <a:pPr>
              <a:lnSpc>
                <a:spcPct val="107000"/>
              </a:lnSpc>
              <a:spcAft>
                <a:spcPts val="800"/>
              </a:spcAft>
            </a:pPr>
            <a:r>
              <a:rPr lang="en-GB" sz="2400"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https://my.optimus-education.com/sites/optimus-education.com/files/keynote_4_-_dr_jo_lyons.pdf</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endParaRPr lang="en-GB" dirty="0"/>
          </a:p>
          <a:p>
            <a:endParaRPr lang="en-GB" dirty="0"/>
          </a:p>
          <a:p>
            <a:r>
              <a:rPr lang="en-GB" sz="2800" dirty="0"/>
              <a:t>Education Action Zones.</a:t>
            </a:r>
          </a:p>
          <a:p>
            <a:r>
              <a:rPr lang="en-GB" sz="1800" dirty="0">
                <a:hlinkClick r:id="rId3"/>
              </a:rPr>
              <a:t>https://www.gov.uk/government/publications/social-mobility-and-opportunity-areas</a:t>
            </a:r>
            <a:endParaRPr lang="en-GB" sz="1800" dirty="0"/>
          </a:p>
        </p:txBody>
      </p:sp>
    </p:spTree>
    <p:extLst>
      <p:ext uri="{BB962C8B-B14F-4D97-AF65-F5344CB8AC3E}">
        <p14:creationId xmlns:p14="http://schemas.microsoft.com/office/powerpoint/2010/main" val="1761335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2777959-6F6A-4E1A-AA66-FF6B3983C979}"/>
              </a:ext>
            </a:extLst>
          </p:cNvPr>
          <p:cNvSpPr/>
          <p:nvPr/>
        </p:nvSpPr>
        <p:spPr>
          <a:xfrm>
            <a:off x="351183" y="1469505"/>
            <a:ext cx="8428382" cy="4555093"/>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br>
              <a:rPr kumimoji="0" lang="en-GB" sz="1800" b="1" i="0" u="none" strike="noStrike" kern="1200" cap="none" spc="0" normalizeH="0" baseline="0" noProof="0" dirty="0">
                <a:ln>
                  <a:noFill/>
                </a:ln>
                <a:solidFill>
                  <a:srgbClr val="5E7F96"/>
                </a:solidFill>
                <a:effectLst/>
                <a:uLnTx/>
                <a:uFillTx/>
                <a:latin typeface="Nunito Sans"/>
                <a:ea typeface="+mn-ea"/>
                <a:cs typeface="+mn-cs"/>
              </a:rPr>
            </a:br>
            <a:r>
              <a:rPr kumimoji="0" lang="en-GB" sz="1600" b="1" i="0" u="none" strike="noStrike" kern="1200" cap="none" spc="0" normalizeH="0" baseline="0" noProof="0" dirty="0">
                <a:ln>
                  <a:noFill/>
                </a:ln>
                <a:solidFill>
                  <a:srgbClr val="5E7F96"/>
                </a:solidFill>
                <a:effectLst/>
                <a:uLnTx/>
                <a:uFillTx/>
                <a:latin typeface="Nunito Sans"/>
                <a:ea typeface="+mn-ea"/>
                <a:cs typeface="+mn-cs"/>
              </a:rPr>
              <a:t>Lever 1: Relationships</a:t>
            </a:r>
            <a:r>
              <a:rPr kumimoji="0" lang="en-GB" sz="1600" b="0" i="0" u="none" strike="noStrike" kern="1200" cap="none" spc="0" normalizeH="0" baseline="0" noProof="0" dirty="0">
                <a:ln>
                  <a:noFill/>
                </a:ln>
                <a:solidFill>
                  <a:srgbClr val="5E7F96"/>
                </a:solidFill>
                <a:effectLst/>
                <a:uLnTx/>
                <a:uFillTx/>
                <a:latin typeface="Nunito Sans"/>
                <a:ea typeface="+mn-ea"/>
                <a:cs typeface="+mn-cs"/>
              </a:rPr>
              <a:t> – we can’t expect our students to return joyfully, and many of the relationships that were thriving, may need to be invested in and restored. We need to plan for this to happen, not assume that it will. Reach out to greet them, use the relationships we build to cushion the discomfort of returning.</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600" b="1" i="0" u="none" strike="noStrike" kern="1200" cap="none" spc="0" normalizeH="0" baseline="0" noProof="0" dirty="0">
                <a:ln>
                  <a:noFill/>
                </a:ln>
                <a:solidFill>
                  <a:srgbClr val="5E7F96"/>
                </a:solidFill>
                <a:effectLst/>
                <a:uLnTx/>
                <a:uFillTx/>
                <a:latin typeface="Nunito Sans"/>
                <a:ea typeface="+mn-ea"/>
                <a:cs typeface="+mn-cs"/>
              </a:rPr>
              <a:t>Lever 2: Community</a:t>
            </a:r>
            <a:r>
              <a:rPr kumimoji="0" lang="en-GB" sz="1600" b="0" i="0" u="none" strike="noStrike" kern="1200" cap="none" spc="0" normalizeH="0" baseline="0" noProof="0" dirty="0">
                <a:ln>
                  <a:noFill/>
                </a:ln>
                <a:solidFill>
                  <a:srgbClr val="5E7F96"/>
                </a:solidFill>
                <a:effectLst/>
                <a:uLnTx/>
                <a:uFillTx/>
                <a:latin typeface="Nunito Sans"/>
                <a:ea typeface="+mn-ea"/>
                <a:cs typeface="+mn-cs"/>
              </a:rPr>
              <a:t> – we must recognise that curriculum will have been based in the community for a long period of time. We need to listen to what has happened in this time, understand the needs of our community and engage them in the transitioning of learning back into school.</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600" b="1" i="0" u="none" strike="noStrike" kern="1200" cap="none" spc="0" normalizeH="0" baseline="0" noProof="0" dirty="0">
                <a:ln>
                  <a:noFill/>
                </a:ln>
                <a:solidFill>
                  <a:srgbClr val="5E7F96"/>
                </a:solidFill>
                <a:effectLst/>
                <a:uLnTx/>
                <a:uFillTx/>
                <a:latin typeface="Nunito Sans"/>
                <a:ea typeface="+mn-ea"/>
                <a:cs typeface="+mn-cs"/>
              </a:rPr>
              <a:t>Lever 3: Transparent Curriculum</a:t>
            </a:r>
            <a:r>
              <a:rPr kumimoji="0" lang="en-GB" sz="1600" b="0" i="0" u="none" strike="noStrike" kern="1200" cap="none" spc="0" normalizeH="0" baseline="0" noProof="0" dirty="0">
                <a:ln>
                  <a:noFill/>
                </a:ln>
                <a:solidFill>
                  <a:srgbClr val="5E7F96"/>
                </a:solidFill>
                <a:effectLst/>
                <a:uLnTx/>
                <a:uFillTx/>
                <a:latin typeface="Nunito Sans"/>
                <a:ea typeface="+mn-ea"/>
                <a:cs typeface="+mn-cs"/>
              </a:rPr>
              <a:t> – all of our students will feel like they have lost time in learning and we must show them how we are addressing these gaps, consulting and co-constructing with our students to heal this sense of loss.</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600" b="1" i="0" u="none" strike="noStrike" kern="1200" cap="none" spc="0" normalizeH="0" baseline="0" noProof="0" dirty="0">
                <a:ln>
                  <a:noFill/>
                </a:ln>
                <a:solidFill>
                  <a:srgbClr val="5E7F96"/>
                </a:solidFill>
                <a:effectLst/>
                <a:uLnTx/>
                <a:uFillTx/>
                <a:latin typeface="Nunito Sans"/>
                <a:ea typeface="+mn-ea"/>
                <a:cs typeface="+mn-cs"/>
              </a:rPr>
              <a:t>Lever 4: Metacognition</a:t>
            </a:r>
            <a:r>
              <a:rPr kumimoji="0" lang="en-GB" sz="1600" b="0" i="0" u="none" strike="noStrike" kern="1200" cap="none" spc="0" normalizeH="0" baseline="0" noProof="0" dirty="0">
                <a:ln>
                  <a:noFill/>
                </a:ln>
                <a:solidFill>
                  <a:srgbClr val="5E7F96"/>
                </a:solidFill>
                <a:effectLst/>
                <a:uLnTx/>
                <a:uFillTx/>
                <a:latin typeface="Nunito Sans"/>
                <a:ea typeface="+mn-ea"/>
                <a:cs typeface="+mn-cs"/>
              </a:rPr>
              <a:t> – in different environments, students will have been learning in different ways. It is vital that we make the skills for learning in a school environment explicit to our students to reskill and rebuild their confidence as learners.</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600" b="1" i="0" u="none" strike="noStrike" kern="1200" cap="none" spc="0" normalizeH="0" baseline="0" noProof="0" dirty="0">
                <a:ln>
                  <a:noFill/>
                </a:ln>
                <a:solidFill>
                  <a:srgbClr val="5E7F96"/>
                </a:solidFill>
                <a:effectLst/>
                <a:uLnTx/>
                <a:uFillTx/>
                <a:latin typeface="Nunito Sans"/>
                <a:ea typeface="+mn-ea"/>
                <a:cs typeface="+mn-cs"/>
              </a:rPr>
              <a:t>Lever 5: Space – to be, to rediscover self, and to find their voice on learning in this issue</a:t>
            </a:r>
            <a:r>
              <a:rPr kumimoji="0" lang="en-GB" sz="1600" b="0" i="0" u="none" strike="noStrike" kern="1200" cap="none" spc="0" normalizeH="0" baseline="0" noProof="0" dirty="0">
                <a:ln>
                  <a:noFill/>
                </a:ln>
                <a:solidFill>
                  <a:srgbClr val="5E7F96"/>
                </a:solidFill>
                <a:effectLst/>
                <a:uLnTx/>
                <a:uFillTx/>
                <a:latin typeface="Nunito Sans"/>
                <a:ea typeface="+mn-ea"/>
                <a:cs typeface="+mn-cs"/>
              </a:rPr>
              <a:t>. It is only natural that we all work at an incredible pace to make sure this group of learners are not disadvantaged against their peers, providing opportunity and exploration alongside the intensity of our expectations.</a:t>
            </a:r>
          </a:p>
        </p:txBody>
      </p:sp>
      <p:sp>
        <p:nvSpPr>
          <p:cNvPr id="3" name="TextBox 2">
            <a:extLst>
              <a:ext uri="{FF2B5EF4-FFF2-40B4-BE49-F238E27FC236}">
                <a16:creationId xmlns:a16="http://schemas.microsoft.com/office/drawing/2014/main" id="{8E75F3EE-F2F4-4655-8171-D14F933D17DD}"/>
              </a:ext>
            </a:extLst>
          </p:cNvPr>
          <p:cNvSpPr txBox="1"/>
          <p:nvPr/>
        </p:nvSpPr>
        <p:spPr>
          <a:xfrm>
            <a:off x="1457739" y="536713"/>
            <a:ext cx="6215270" cy="646331"/>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3600" b="1" i="0" u="sng" strike="noStrike" kern="1200" cap="none" spc="0" normalizeH="0" baseline="0" noProof="0" dirty="0">
                <a:ln>
                  <a:noFill/>
                </a:ln>
                <a:solidFill>
                  <a:srgbClr val="5E7F96"/>
                </a:solidFill>
                <a:effectLst/>
                <a:uLnTx/>
                <a:uFillTx/>
                <a:latin typeface="Nunito Sans"/>
                <a:ea typeface="+mn-ea"/>
                <a:cs typeface="+mn-cs"/>
              </a:rPr>
              <a:t>5 Levers to Recovery.</a:t>
            </a:r>
            <a:endParaRPr kumimoji="0" lang="en-GB" sz="3600" b="0" i="0" u="none" strike="noStrike" kern="1200" cap="none" spc="0" normalizeH="0" baseline="0" noProof="0" dirty="0">
              <a:ln>
                <a:noFill/>
              </a:ln>
              <a:solidFill>
                <a:srgbClr val="336666"/>
              </a:solidFill>
              <a:effectLst/>
              <a:uLnTx/>
              <a:uFillTx/>
              <a:latin typeface="Arial" charset="0"/>
              <a:ea typeface="+mn-ea"/>
              <a:cs typeface="+mn-cs"/>
            </a:endParaRPr>
          </a:p>
        </p:txBody>
      </p:sp>
    </p:spTree>
    <p:extLst>
      <p:ext uri="{BB962C8B-B14F-4D97-AF65-F5344CB8AC3E}">
        <p14:creationId xmlns:p14="http://schemas.microsoft.com/office/powerpoint/2010/main" val="3147417166"/>
      </p:ext>
    </p:extLst>
  </p:cSld>
  <p:clrMapOvr>
    <a:masterClrMapping/>
  </p:clrMapOvr>
</p:sld>
</file>

<file path=ppt/theme/theme1.xml><?xml version="1.0" encoding="utf-8"?>
<a:theme xmlns:a="http://schemas.openxmlformats.org/drawingml/2006/main" name="Echo">
  <a:themeElements>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fontScheme name="Ech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cho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Echo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Echo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Echo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ho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Echo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Echo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Echo</Template>
  <TotalTime>2298</TotalTime>
  <Words>935</Words>
  <Application>Microsoft Office PowerPoint</Application>
  <PresentationFormat>On-screen Show (4:3)</PresentationFormat>
  <Paragraphs>56</Paragraphs>
  <Slides>11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Nunito Sans</vt:lpstr>
      <vt:lpstr>Times New Roman</vt:lpstr>
      <vt:lpstr>Wingdings</vt:lpstr>
      <vt:lpstr>Echo</vt:lpstr>
      <vt:lpstr>Office Theme</vt:lpstr>
      <vt:lpstr>Supporting the Education of Looked After Children</vt:lpstr>
      <vt:lpstr>Learning outcomes</vt:lpstr>
      <vt:lpstr>Supporting Learning</vt:lpstr>
      <vt:lpstr>Raising Aspirations</vt:lpstr>
      <vt:lpstr>Logging on</vt:lpstr>
      <vt:lpstr>PowerPoint Presentation</vt:lpstr>
      <vt:lpstr>PowerPoint Presentation</vt:lpstr>
      <vt:lpstr>Overview</vt:lpstr>
      <vt:lpstr>PowerPoint Presentation</vt:lpstr>
      <vt:lpstr>Covid 19</vt:lpstr>
      <vt:lpstr>End of the Second session</vt:lpstr>
    </vt:vector>
  </TitlesOfParts>
  <Company>Coventry City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Meeting the Needs of Looked After Children</dc:title>
  <dc:creator>cvjmc140</dc:creator>
  <cp:lastModifiedBy>Horgan, Jim</cp:lastModifiedBy>
  <cp:revision>119</cp:revision>
  <cp:lastPrinted>2018-02-01T17:20:07Z</cp:lastPrinted>
  <dcterms:created xsi:type="dcterms:W3CDTF">2011-12-14T16:06:18Z</dcterms:created>
  <dcterms:modified xsi:type="dcterms:W3CDTF">2021-02-10T10:49:59Z</dcterms:modified>
</cp:coreProperties>
</file>