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4" r:id="rId5"/>
    <p:sldMasterId id="2147483708" r:id="rId6"/>
  </p:sldMasterIdLst>
  <p:notesMasterIdLst>
    <p:notesMasterId r:id="rId15"/>
  </p:notesMasterIdLst>
  <p:handoutMasterIdLst>
    <p:handoutMasterId r:id="rId16"/>
  </p:handoutMasterIdLst>
  <p:sldIdLst>
    <p:sldId id="308" r:id="rId7"/>
    <p:sldId id="392" r:id="rId8"/>
    <p:sldId id="372" r:id="rId9"/>
    <p:sldId id="381" r:id="rId10"/>
    <p:sldId id="388" r:id="rId11"/>
    <p:sldId id="393" r:id="rId12"/>
    <p:sldId id="396" r:id="rId13"/>
    <p:sldId id="395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BF2572C-561A-4A32-B1E4-91C4BBA958A9}">
          <p14:sldIdLst>
            <p14:sldId id="308"/>
            <p14:sldId id="392"/>
            <p14:sldId id="372"/>
            <p14:sldId id="381"/>
            <p14:sldId id="388"/>
            <p14:sldId id="393"/>
            <p14:sldId id="396"/>
            <p14:sldId id="3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Ginty, Michelle" initials="MM" lastIdx="15" clrIdx="0">
    <p:extLst>
      <p:ext uri="{19B8F6BF-5375-455C-9EA6-DF929625EA0E}">
        <p15:presenceInfo xmlns:p15="http://schemas.microsoft.com/office/powerpoint/2012/main" userId="S-1-5-21-934353228-948777034-184960113-47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79BC"/>
    <a:srgbClr val="F290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5C3DE5-E291-9C07-AD9B-BB58F78C381F}" v="123" dt="2022-03-15T17:47:27.138"/>
    <p1510:client id="{8A3CA383-59B2-C1A5-597B-605C775E7D88}" v="115" dt="2022-03-16T10:47:39.468"/>
    <p1510:client id="{BF26336F-47FC-0EEC-D1F0-5A317E22E791}" v="66" dt="2022-03-16T12:23:18.930"/>
    <p1510:client id="{C0E85F6E-A059-E412-5A0C-A24D94DC5912}" v="50" dt="2022-03-16T15:25:18.617"/>
    <p1510:client id="{F1FC58C7-EF53-4A75-BD27-0D04AB6DF36F}" v="74" dt="2022-03-16T15:46:16.8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792" autoAdjust="0"/>
  </p:normalViewPr>
  <p:slideViewPr>
    <p:cSldViewPr snapToGrid="0">
      <p:cViewPr varScale="1">
        <p:scale>
          <a:sx n="67" d="100"/>
          <a:sy n="67" d="100"/>
        </p:scale>
        <p:origin x="126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FB56E-FF74-443D-BC93-F5D4E2C2F484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DA006-5E9D-4760-8695-A37842A088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168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0C2BB-1510-4F6F-837D-AC380960A1A8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6DA8A-FD41-4042-BD30-6B708256C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086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rsregister.beis.gov.uk/NdsBeisUi/used-service-before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DA8A-FD41-4042-BD30-6B708256C44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757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400" b="1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6DA8A-FD41-4042-BD30-6B708256C44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033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400" b="1" dirty="0">
              <a:latin typeface="Arial"/>
              <a:cs typeface="Arial"/>
              <a:hlinkClick r:id="rId3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DA8A-FD41-4042-BD30-6B708256C44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051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DA8A-FD41-4042-BD30-6B708256C44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19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DA8A-FD41-4042-BD30-6B708256C44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731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rgbClr val="002060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DA8A-FD41-4042-BD30-6B708256C44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359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66DA8A-FD41-4042-BD30-6B708256C44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75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6DA8A-FD41-4042-BD30-6B708256C44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260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81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45C0F9-CA3C-4E95-BC07-6B7EB258DA4D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14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4EED8B-EB74-4F66-B2FF-04226BBED07A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966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42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1640"/>
            <a:ext cx="8229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91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4616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7F11D2-C679-4D15-B43F-4630D7DFD054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497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3E26BC-D82D-4351-AB93-8F270DC0D48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462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33E07C-C1E6-4FCC-92A9-B62D9017691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8102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F645F7-1425-402F-ADC7-AA84B9B9341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103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0F1EDB-AA6E-4689-819B-7D7AC34FC622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11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3927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D28C64-A1B5-49D2-A5CB-13B0E4809951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047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45C0F9-CA3C-4E95-BC07-6B7EB258DA4D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484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4EED8B-EB74-4F66-B2FF-04226BBED07A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4552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626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6387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93212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7F11D2-C679-4D15-B43F-4630D7DFD054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2905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3E26BC-D82D-4351-AB93-8F270DC0D48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2314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33E07C-C1E6-4FCC-92A9-B62D9017691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4108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F645F7-1425-402F-ADC7-AA84B9B9341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12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01397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0F1EDB-AA6E-4689-819B-7D7AC34FC622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5951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D28C64-A1B5-49D2-A5CB-13B0E4809951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7349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45C0F9-CA3C-4E95-BC07-6B7EB258DA4D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9855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E4EED8B-EB74-4F66-B2FF-04226BBED07A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94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87F11D2-C679-4D15-B43F-4630D7DFD054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87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3E26BC-D82D-4351-AB93-8F270DC0D48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565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33E07C-C1E6-4FCC-92A9-B62D9017691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97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F645F7-1425-402F-ADC7-AA84B9B93419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1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0F1EDB-AA6E-4689-819B-7D7AC34FC622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492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D28C64-A1B5-49D2-A5CB-13B0E4809951}" type="datetime1">
              <a:rPr lang="en-GB" smtClean="0">
                <a:solidFill>
                  <a:prstClr val="black"/>
                </a:solidFill>
              </a:rPr>
              <a:pPr/>
              <a:t>01/04/2022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GB">
                <a:solidFill>
                  <a:prstClr val="black"/>
                </a:solidFill>
              </a:rPr>
              <a:t>CONFIDENTIAL DRAFT FOR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AB9554D-7792-4868-ABD3-975C4B0A8086}" type="slidenum">
              <a:rPr lang="en-GB" smtClean="0">
                <a:solidFill>
                  <a:prstClr val="black"/>
                </a:solidFill>
              </a:rPr>
              <a:pPr/>
              <a:t>‹#›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11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G:\Communications Team\Marcoms\Design Studio\Swooshes\Swoosh with web\Land whtsw web RGB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06536"/>
            <a:ext cx="9144000" cy="1378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96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rgbClr val="0079B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79BC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79B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79BC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79BC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79B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G:\Communications Team\Marcoms\Design Studio\Swooshes\Swoosh with web\Land whtsw web RGB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06536"/>
            <a:ext cx="9144000" cy="1378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7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rgbClr val="0079B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79BC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79B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79BC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79BC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79B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G:\Communications Team\Marcoms\Design Studio\Swooshes\Swoosh with web\Land whtsw web RGB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06536"/>
            <a:ext cx="9144000" cy="1378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014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rgbClr val="0079BC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79BC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79BC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79BC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79BC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79BC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oventry.gov.uk/info/280/housing_enforcement/4052/minimum_energy_efficiency_standards" TargetMode="External"/><Relationship Id="rId3" Type="http://schemas.openxmlformats.org/officeDocument/2006/relationships/hyperlink" Target="https://www.gov.uk/guidance/domestic-private-rented-property-minimum-energy-efficiency-standard-landlord-guidance" TargetMode="External"/><Relationship Id="rId7" Type="http://schemas.openxmlformats.org/officeDocument/2006/relationships/hyperlink" Target="https://prsregister.beis.gov.uk/NdsBeisUi/used-service-befor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gov.uk/get-new-energy-certificate" TargetMode="External"/><Relationship Id="rId5" Type="http://schemas.openxmlformats.org/officeDocument/2006/relationships/hyperlink" Target="https://www.gov.uk/find-energy-certificate" TargetMode="External"/><Relationship Id="rId10" Type="http://schemas.openxmlformats.org/officeDocument/2006/relationships/hyperlink" Target="https://www.coventry.gov.uk/info/280/housing_enforcement/4052/minimum_energy_efficiency_standards/7" TargetMode="External"/><Relationship Id="rId4" Type="http://schemas.openxmlformats.org/officeDocument/2006/relationships/hyperlink" Target="https://assets.publishing.service.gov.uk/government/uploads/system/uploads/attachment_data/file/882957/Domestic_Private_Rented_Property_Minimum_Standard_-_Landlord_Guidance_2020.pdf" TargetMode="External"/><Relationship Id="rId9" Type="http://schemas.openxmlformats.org/officeDocument/2006/relationships/hyperlink" Target="https://www.coventry.gov.uk/info/280/housing_enforcement/3848/private_sector_housing_enforcement_policy/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674" y="2033100"/>
            <a:ext cx="7772400" cy="2126332"/>
          </a:xfrm>
        </p:spPr>
        <p:txBody>
          <a:bodyPr>
            <a:noAutofit/>
          </a:bodyPr>
          <a:lstStyle/>
          <a:p>
            <a:pPr algn="ctr"/>
            <a:r>
              <a:rPr lang="en-GB" sz="4000">
                <a:solidFill>
                  <a:srgbClr val="002060"/>
                </a:solidFill>
                <a:cs typeface="Calibri"/>
              </a:rPr>
              <a:t>Minimum Energy Efficiency Standards (MEES)</a:t>
            </a:r>
            <a:br>
              <a:rPr lang="en-GB" sz="4000">
                <a:solidFill>
                  <a:srgbClr val="002060"/>
                </a:solidFill>
                <a:cs typeface="Calibri"/>
              </a:rPr>
            </a:br>
            <a:br>
              <a:rPr lang="en-GB" sz="4000">
                <a:solidFill>
                  <a:srgbClr val="002060"/>
                </a:solidFill>
                <a:cs typeface="Calibri"/>
              </a:rPr>
            </a:br>
            <a:r>
              <a:rPr lang="en-GB" sz="4000">
                <a:solidFill>
                  <a:srgbClr val="002060"/>
                </a:solidFill>
                <a:cs typeface="Calibri"/>
              </a:rPr>
              <a:t>Landlords Forum </a:t>
            </a:r>
            <a:br>
              <a:rPr lang="en-GB" sz="4000">
                <a:solidFill>
                  <a:srgbClr val="002060"/>
                </a:solidFill>
                <a:cs typeface="Calibri"/>
              </a:rPr>
            </a:br>
            <a:r>
              <a:rPr lang="en-GB" sz="2800">
                <a:solidFill>
                  <a:srgbClr val="002060"/>
                </a:solidFill>
                <a:cs typeface="Calibri"/>
              </a:rPr>
              <a:t>16th March 2022</a:t>
            </a:r>
            <a:br>
              <a:rPr lang="en-GB" sz="4000">
                <a:cs typeface="Calibri"/>
              </a:rPr>
            </a:br>
            <a:endParaRPr lang="en-GB" sz="240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8CFEA-D3A2-4AA6-BE35-BD69067A7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6060" y="4551992"/>
            <a:ext cx="3569677" cy="152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53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05250"/>
            <a:ext cx="8229600" cy="615462"/>
          </a:xfrm>
        </p:spPr>
        <p:txBody>
          <a:bodyPr>
            <a:normAutofit fontScale="90000"/>
          </a:bodyPr>
          <a:lstStyle/>
          <a:p>
            <a:pPr algn="ctr"/>
            <a:r>
              <a:rPr lang="en-GB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MEES Project</a:t>
            </a:r>
            <a:br>
              <a:rPr lang="en-GB"/>
            </a:b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056"/>
            <a:ext cx="8229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Department for Business, Energy and Industrial Strategy.</a:t>
            </a:r>
          </a:p>
          <a:p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The Energy Efficiency (Private Rented Property) (England and Wales) Regulations 2015</a:t>
            </a:r>
          </a:p>
          <a:p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Successful bid – </a:t>
            </a:r>
            <a:r>
              <a:rPr lang="en-GB" err="1">
                <a:solidFill>
                  <a:srgbClr val="002060"/>
                </a:solidFill>
                <a:latin typeface="Arial"/>
                <a:cs typeface="Arial"/>
              </a:rPr>
              <a:t>Bablake</a:t>
            </a:r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 Ward</a:t>
            </a:r>
          </a:p>
          <a:p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October 2021 to end of March 2022</a:t>
            </a:r>
          </a:p>
          <a:p>
            <a:r>
              <a:rPr lang="en-GB">
                <a:solidFill>
                  <a:srgbClr val="002060"/>
                </a:solidFill>
                <a:latin typeface="Arial"/>
                <a:cs typeface="Arial"/>
              </a:rPr>
              <a:t>Enforcement Intelligence Officer and Housing Enforcement Officer</a:t>
            </a:r>
          </a:p>
          <a:p>
            <a:pPr marL="0" indent="0">
              <a:buNone/>
            </a:pPr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0275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4AF13D-93FF-425B-B002-6BF8107C5F7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114" y="4424205"/>
            <a:ext cx="1709286" cy="14062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3519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31900"/>
          </a:xfrm>
        </p:spPr>
        <p:txBody>
          <a:bodyPr>
            <a:normAutofit/>
          </a:bodyPr>
          <a:lstStyle/>
          <a:p>
            <a:pPr algn="ctr"/>
            <a:r>
              <a:rPr lang="en-GB" sz="3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MEES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8830"/>
            <a:ext cx="8394700" cy="47214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200"/>
          </a:p>
          <a:p>
            <a:endParaRPr lang="en-GB" sz="2600" b="1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C2F81A-651A-4560-891F-3B0060EEB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72" y="4601552"/>
            <a:ext cx="2355400" cy="139823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1587E3F-CA8C-439D-B715-00FA58AC70E2}"/>
              </a:ext>
            </a:extLst>
          </p:cNvPr>
          <p:cNvSpPr txBox="1">
            <a:spLocks/>
          </p:cNvSpPr>
          <p:nvPr/>
        </p:nvSpPr>
        <p:spPr>
          <a:xfrm>
            <a:off x="292100" y="1071683"/>
            <a:ext cx="8229600" cy="3535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0079BC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>
                <a:solidFill>
                  <a:srgbClr val="002060"/>
                </a:solidFill>
                <a:latin typeface="Arial"/>
                <a:cs typeface="Arial"/>
              </a:rPr>
              <a:t>From April 2020 – cannot let a property with an F/G rating if it legally requires an EPC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>
                <a:solidFill>
                  <a:srgbClr val="002060"/>
                </a:solidFill>
                <a:latin typeface="Arial"/>
                <a:cs typeface="Arial"/>
              </a:rPr>
              <a:t>Trigger for a new EPC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GB" sz="2800">
                <a:solidFill>
                  <a:srgbClr val="002060"/>
                </a:solidFill>
                <a:latin typeface="Arial"/>
                <a:cs typeface="Arial"/>
              </a:rPr>
              <a:t>Sold 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GB" sz="2800">
                <a:solidFill>
                  <a:srgbClr val="002060"/>
                </a:solidFill>
                <a:latin typeface="Arial"/>
                <a:cs typeface="Arial"/>
              </a:rPr>
              <a:t>Let on a new tenancy </a:t>
            </a:r>
            <a:endParaRPr lang="en-GB" sz="28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43100" lvl="3" indent="-571500">
              <a:buFont typeface="Arial" panose="020B0604020202020204" pitchFamily="34" charset="0"/>
              <a:buChar char="•"/>
            </a:pPr>
            <a:r>
              <a:rPr lang="en-GB" sz="2800">
                <a:solidFill>
                  <a:srgbClr val="002060"/>
                </a:solidFill>
                <a:latin typeface="Arial"/>
                <a:cs typeface="Arial"/>
              </a:rPr>
              <a:t>Converted into separate units</a:t>
            </a:r>
          </a:p>
          <a:p>
            <a:pPr marL="1943100" lvl="3" indent="-571500">
              <a:buFont typeface="Arial" panose="020B0604020202020204" pitchFamily="34" charset="0"/>
              <a:buChar char="•"/>
            </a:pPr>
            <a:endParaRPr lang="en-GB" sz="28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800">
                <a:solidFill>
                  <a:srgbClr val="002060"/>
                </a:solidFill>
                <a:latin typeface="Arial"/>
                <a:cs typeface="Arial"/>
              </a:rPr>
              <a:t>There are exemptions.</a:t>
            </a:r>
            <a:endParaRPr lang="en-GB" sz="28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Text, application, table&#10;&#10;Description automatically generated">
            <a:extLst>
              <a:ext uri="{FF2B5EF4-FFF2-40B4-BE49-F238E27FC236}">
                <a16:creationId xmlns:a16="http://schemas.microsoft.com/office/drawing/2014/main" id="{73D8E8BE-B022-4B92-99B4-8F42DB16FB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4424" y="3640052"/>
            <a:ext cx="1751037" cy="247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69300" cy="977030"/>
          </a:xfrm>
        </p:spPr>
        <p:txBody>
          <a:bodyPr>
            <a:noAutofit/>
          </a:bodyPr>
          <a:lstStyle/>
          <a:p>
            <a:pPr algn="ctr"/>
            <a:r>
              <a:rPr lang="en-GB" sz="3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6822"/>
            <a:ext cx="8369300" cy="49157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rgbClr val="002060"/>
                </a:solidFill>
                <a:latin typeface="Arial"/>
                <a:cs typeface="Arial"/>
              </a:rPr>
              <a:t>Landlords or Agents register exemptions online with supporting documents. Exemptions are monitored by the Local Authority.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b="1" dirty="0">
                <a:solidFill>
                  <a:srgbClr val="002060"/>
                </a:solidFill>
                <a:latin typeface="Arial"/>
                <a:cs typeface="Arial"/>
              </a:rPr>
              <a:t>All relevant improvements made</a:t>
            </a:r>
          </a:p>
          <a:p>
            <a:r>
              <a:rPr lang="en-GB" sz="2800" b="1" dirty="0">
                <a:solidFill>
                  <a:srgbClr val="002060"/>
                </a:solidFill>
                <a:latin typeface="Arial"/>
                <a:cs typeface="Arial"/>
              </a:rPr>
              <a:t>High-cost exemption</a:t>
            </a:r>
          </a:p>
          <a:p>
            <a:r>
              <a:rPr lang="en-GB" sz="2800" b="1" dirty="0">
                <a:solidFill>
                  <a:srgbClr val="002060"/>
                </a:solidFill>
                <a:latin typeface="Arial"/>
                <a:cs typeface="Arial"/>
              </a:rPr>
              <a:t>Wall insulation exemption</a:t>
            </a:r>
          </a:p>
          <a:p>
            <a:r>
              <a:rPr lang="en-GB" sz="2800" b="1" dirty="0">
                <a:solidFill>
                  <a:srgbClr val="002060"/>
                </a:solidFill>
                <a:latin typeface="Arial"/>
                <a:cs typeface="Arial"/>
              </a:rPr>
              <a:t>Third party consent exemption</a:t>
            </a:r>
          </a:p>
          <a:p>
            <a:r>
              <a:rPr lang="en-GB" sz="2800" b="1" dirty="0">
                <a:solidFill>
                  <a:srgbClr val="002060"/>
                </a:solidFill>
                <a:latin typeface="Arial"/>
                <a:cs typeface="Arial"/>
              </a:rPr>
              <a:t>Property devaluation</a:t>
            </a:r>
          </a:p>
          <a:p>
            <a:r>
              <a:rPr lang="en-GB" sz="2800" b="1" dirty="0">
                <a:solidFill>
                  <a:srgbClr val="002060"/>
                </a:solidFill>
                <a:latin typeface="Arial"/>
                <a:cs typeface="Arial"/>
              </a:rPr>
              <a:t>Temporary exemption due to recently becoming a landlord</a:t>
            </a:r>
          </a:p>
          <a:p>
            <a:pPr marL="0" indent="0">
              <a:buNone/>
            </a:pPr>
            <a:endParaRPr lang="en-GB" sz="2400" dirty="0">
              <a:latin typeface="Calibri"/>
              <a:ea typeface="+mn-lt"/>
              <a:cs typeface="Calibri"/>
            </a:endParaRPr>
          </a:p>
        </p:txBody>
      </p:sp>
      <p:pic>
        <p:nvPicPr>
          <p:cNvPr id="6" name="Picture 5" descr="Text, application, table&#10;&#10;Description automatically generated">
            <a:extLst>
              <a:ext uri="{FF2B5EF4-FFF2-40B4-BE49-F238E27FC236}">
                <a16:creationId xmlns:a16="http://schemas.microsoft.com/office/drawing/2014/main" id="{2BF458EB-901B-4962-94B1-353AAA9AD2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165" y="1614632"/>
            <a:ext cx="2086335" cy="294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103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7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sz="3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Enforcement and Penalties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3541"/>
            <a:ext cx="8229600" cy="4525963"/>
          </a:xfrm>
        </p:spPr>
        <p:txBody>
          <a:bodyPr>
            <a:normAutofit/>
          </a:bodyPr>
          <a:lstStyle/>
          <a:p>
            <a:r>
              <a:rPr lang="en-GB" sz="28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Non-compliance</a:t>
            </a:r>
          </a:p>
          <a:p>
            <a:pPr lvl="1"/>
            <a:r>
              <a:rPr lang="en-GB"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1</a:t>
            </a:r>
            <a:r>
              <a:rPr lang="en-GB" sz="2800" baseline="30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April 2018, let a property in breach of the regulations</a:t>
            </a:r>
          </a:p>
          <a:p>
            <a:pPr lvl="1"/>
            <a:r>
              <a:rPr lang="en-GB"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1</a:t>
            </a:r>
            <a:r>
              <a:rPr lang="en-GB" sz="2800" baseline="30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April 2020, continue to let a property in breach of the regulations</a:t>
            </a:r>
          </a:p>
          <a:p>
            <a:pPr lvl="1"/>
            <a:r>
              <a:rPr lang="en-GB" sz="2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Registered false or misleading information on the Exemptions Register. </a:t>
            </a:r>
          </a:p>
        </p:txBody>
      </p:sp>
    </p:spTree>
    <p:extLst>
      <p:ext uri="{BB962C8B-B14F-4D97-AF65-F5344CB8AC3E}">
        <p14:creationId xmlns:p14="http://schemas.microsoft.com/office/powerpoint/2010/main" val="430794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sz="3800">
                <a:solidFill>
                  <a:srgbClr val="002060"/>
                </a:solidFill>
              </a:rPr>
              <a:t>Enforcement and Penalties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43000"/>
            <a:ext cx="8436279" cy="476853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>
                <a:solidFill>
                  <a:srgbClr val="002060"/>
                </a:solidFill>
              </a:rPr>
              <a:t>Advice Letters</a:t>
            </a:r>
          </a:p>
          <a:p>
            <a:r>
              <a:rPr lang="en-GB">
                <a:solidFill>
                  <a:srgbClr val="002060"/>
                </a:solidFill>
              </a:rPr>
              <a:t>Compliance Notice – up to 12 months after the breach</a:t>
            </a:r>
            <a:endParaRPr lang="en-GB">
              <a:solidFill>
                <a:srgbClr val="002060"/>
              </a:solidFill>
              <a:cs typeface="Calibri"/>
            </a:endParaRPr>
          </a:p>
          <a:p>
            <a:pPr lvl="1"/>
            <a:r>
              <a:rPr lang="en-GB" sz="2400">
                <a:solidFill>
                  <a:srgbClr val="002060"/>
                </a:solidFill>
              </a:rPr>
              <a:t>EPC valid at the time the property was let</a:t>
            </a:r>
            <a:endParaRPr lang="en-GB" sz="2400">
              <a:solidFill>
                <a:srgbClr val="002060"/>
              </a:solidFill>
              <a:cs typeface="Calibri"/>
            </a:endParaRPr>
          </a:p>
          <a:p>
            <a:pPr lvl="1"/>
            <a:r>
              <a:rPr lang="en-GB" sz="2400">
                <a:solidFill>
                  <a:srgbClr val="002060"/>
                </a:solidFill>
              </a:rPr>
              <a:t>Any other EPC the landlord possesses</a:t>
            </a:r>
            <a:endParaRPr lang="en-GB" sz="2400">
              <a:solidFill>
                <a:srgbClr val="002060"/>
              </a:solidFill>
              <a:cs typeface="Calibri"/>
            </a:endParaRPr>
          </a:p>
          <a:p>
            <a:pPr lvl="1"/>
            <a:r>
              <a:rPr lang="en-GB" sz="2400">
                <a:solidFill>
                  <a:srgbClr val="002060"/>
                </a:solidFill>
              </a:rPr>
              <a:t>Current tenancy agreement for the property</a:t>
            </a:r>
            <a:endParaRPr lang="en-GB" sz="2400">
              <a:solidFill>
                <a:srgbClr val="002060"/>
              </a:solidFill>
              <a:cs typeface="Calibri"/>
            </a:endParaRPr>
          </a:p>
          <a:p>
            <a:pPr lvl="1"/>
            <a:r>
              <a:rPr lang="en-GB" sz="2400">
                <a:solidFill>
                  <a:srgbClr val="002060"/>
                </a:solidFill>
              </a:rPr>
              <a:t>Any report on the property</a:t>
            </a:r>
            <a:endParaRPr lang="en-GB" sz="2400">
              <a:solidFill>
                <a:srgbClr val="002060"/>
              </a:solidFill>
              <a:cs typeface="Calibri"/>
            </a:endParaRPr>
          </a:p>
          <a:p>
            <a:pPr lvl="1"/>
            <a:r>
              <a:rPr lang="en-GB" sz="2400">
                <a:solidFill>
                  <a:srgbClr val="002060"/>
                </a:solidFill>
              </a:rPr>
              <a:t>Any other document for compliance and enforcement functions</a:t>
            </a:r>
            <a:endParaRPr lang="en-GB" sz="2400">
              <a:solidFill>
                <a:srgbClr val="002060"/>
              </a:solidFill>
              <a:cs typeface="Calibri"/>
            </a:endParaRPr>
          </a:p>
          <a:p>
            <a:pPr marL="457200" lvl="1" indent="0">
              <a:buNone/>
            </a:pPr>
            <a:endParaRPr lang="en-GB">
              <a:solidFill>
                <a:srgbClr val="002060"/>
              </a:solidFill>
            </a:endParaRPr>
          </a:p>
          <a:p>
            <a:pPr marL="57150" indent="0">
              <a:buNone/>
            </a:pPr>
            <a:r>
              <a:rPr lang="en-GB">
                <a:solidFill>
                  <a:srgbClr val="002060"/>
                </a:solidFill>
              </a:rPr>
              <a:t>Failing to comply with the compliance notice = fine of up to £2000 and may impose a publication penalty, to register the non-compliance on the EPC register, publicly accessible. </a:t>
            </a:r>
            <a:endParaRPr lang="en-GB">
              <a:solidFill>
                <a:srgbClr val="002060"/>
              </a:solidFill>
              <a:cs typeface="Calibri"/>
            </a:endParaRPr>
          </a:p>
          <a:p>
            <a:endParaRPr lang="en-GB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>
              <a:solidFill>
                <a:schemeClr val="tx1"/>
              </a:solidFill>
            </a:endParaRPr>
          </a:p>
          <a:p>
            <a:endParaRPr lang="en-GB">
              <a:solidFill>
                <a:schemeClr val="tx1"/>
              </a:solidFill>
            </a:endParaRPr>
          </a:p>
          <a:p>
            <a:endParaRPr lang="en-GB"/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57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5B932-9801-452C-8880-F2E423646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>
                <a:solidFill>
                  <a:srgbClr val="002060"/>
                </a:solidFill>
              </a:rPr>
              <a:t>Enforcement and Penalties</a:t>
            </a:r>
            <a:endParaRPr lang="en-GB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197903A-896D-4C43-A8EB-47671BC33A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949893"/>
              </p:ext>
            </p:extLst>
          </p:nvPr>
        </p:nvGraphicFramePr>
        <p:xfrm>
          <a:off x="457200" y="1331913"/>
          <a:ext cx="8229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67861315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302072592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644654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Infringement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Penalty (Less than 3 months in breach)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Penalty (3 months or more in breach)</a:t>
                      </a:r>
                    </a:p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257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Renting out a non-compliant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Up to £2000 and/or publication penalty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Up to £4000 and/or publication penalty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490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Providing false or misleading information on the PRS exemptions 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Up to £1000 and/or publication penalty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Up to £1000 and/or publication penalty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863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Failing to comply with a Compliance Notice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Up to £2000 and/or publication penalty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Up to £2000 and/or publication penalty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427816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D541200-9875-4496-9023-00403070163B}"/>
              </a:ext>
            </a:extLst>
          </p:cNvPr>
          <p:cNvSpPr txBox="1">
            <a:spLocks/>
          </p:cNvSpPr>
          <p:nvPr/>
        </p:nvSpPr>
        <p:spPr>
          <a:xfrm>
            <a:off x="457200" y="471519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0079B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rgbClr val="002060"/>
                </a:solidFill>
              </a:rPr>
              <a:t>Total amount of the penalty is a maximum of £5000 per breach, per property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1274721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310" y="1207478"/>
            <a:ext cx="8427795" cy="4366846"/>
          </a:xfrm>
        </p:spPr>
        <p:txBody>
          <a:bodyPr>
            <a:noAutofit/>
          </a:bodyPr>
          <a:lstStyle/>
          <a:p>
            <a:br>
              <a:rPr lang="en-GB" sz="2400">
                <a:solidFill>
                  <a:srgbClr val="002060"/>
                </a:solidFill>
              </a:rPr>
            </a:br>
            <a:br>
              <a:rPr lang="en-GB" sz="2400"/>
            </a:br>
            <a:br>
              <a:rPr lang="en-GB" sz="2400"/>
            </a:br>
            <a:r>
              <a:rPr lang="en-GB" sz="2400">
                <a:solidFill>
                  <a:srgbClr val="002060"/>
                </a:solidFill>
                <a:cs typeface="Calibri"/>
              </a:rPr>
              <a:t>Government guidance for landlords:  </a:t>
            </a:r>
            <a:r>
              <a:rPr lang="en-GB" sz="2400">
                <a:solidFill>
                  <a:srgbClr val="002060"/>
                </a:solidFill>
                <a:cs typeface="Calibri"/>
                <a:hlinkClick r:id="rId3"/>
              </a:rPr>
              <a:t>here</a:t>
            </a:r>
            <a:r>
              <a:rPr lang="en-GB" sz="2400">
                <a:solidFill>
                  <a:srgbClr val="002060"/>
                </a:solidFill>
                <a:cs typeface="Calibri"/>
              </a:rPr>
              <a:t> and </a:t>
            </a:r>
            <a:r>
              <a:rPr lang="en-GB" sz="2400">
                <a:solidFill>
                  <a:srgbClr val="002060"/>
                </a:solidFill>
                <a:cs typeface="Calibri"/>
                <a:hlinkClick r:id="rId4"/>
              </a:rPr>
              <a:t>here</a:t>
            </a:r>
            <a:br>
              <a:rPr lang="en-GB" sz="2400">
                <a:solidFill>
                  <a:srgbClr val="002060"/>
                </a:solidFill>
                <a:cs typeface="Calibri"/>
              </a:rPr>
            </a:br>
            <a:br>
              <a:rPr lang="en-GB" sz="2400">
                <a:cs typeface="Calibri"/>
              </a:rPr>
            </a:br>
            <a:r>
              <a:rPr lang="en-GB" sz="2400">
                <a:solidFill>
                  <a:srgbClr val="002060"/>
                </a:solidFill>
                <a:cs typeface="Calibri"/>
              </a:rPr>
              <a:t>Check an EPC rating: </a:t>
            </a:r>
            <a:r>
              <a:rPr lang="en-GB" sz="2400">
                <a:solidFill>
                  <a:srgbClr val="002060"/>
                </a:solidFill>
                <a:cs typeface="Calibri"/>
                <a:hlinkClick r:id="rId5"/>
              </a:rPr>
              <a:t>here</a:t>
            </a:r>
            <a:br>
              <a:rPr lang="en-GB" sz="2400">
                <a:solidFill>
                  <a:srgbClr val="002060"/>
                </a:solidFill>
                <a:cs typeface="Calibri"/>
              </a:rPr>
            </a:br>
            <a:r>
              <a:rPr lang="en-GB" sz="2400">
                <a:solidFill>
                  <a:srgbClr val="002060"/>
                </a:solidFill>
                <a:cs typeface="Calibri"/>
              </a:rPr>
              <a:t>Apply for a new EPC: </a:t>
            </a:r>
            <a:r>
              <a:rPr lang="en-GB" sz="2400">
                <a:solidFill>
                  <a:srgbClr val="002060"/>
                </a:solidFill>
                <a:cs typeface="Calibri"/>
                <a:hlinkClick r:id="rId6"/>
              </a:rPr>
              <a:t>here</a:t>
            </a:r>
            <a:br>
              <a:rPr lang="en-GB" sz="2400">
                <a:solidFill>
                  <a:srgbClr val="002060"/>
                </a:solidFill>
                <a:cs typeface="Calibri"/>
              </a:rPr>
            </a:br>
            <a:br>
              <a:rPr lang="en-GB" sz="2400">
                <a:solidFill>
                  <a:srgbClr val="002060"/>
                </a:solidFill>
                <a:cs typeface="Calibri"/>
              </a:rPr>
            </a:br>
            <a:r>
              <a:rPr lang="en-GB" sz="2400">
                <a:solidFill>
                  <a:srgbClr val="002060"/>
                </a:solidFill>
                <a:cs typeface="Calibri"/>
              </a:rPr>
              <a:t>Exemption register: </a:t>
            </a:r>
            <a:r>
              <a:rPr lang="en-GB" sz="2400">
                <a:solidFill>
                  <a:srgbClr val="002060"/>
                </a:solidFill>
                <a:cs typeface="Calibri"/>
                <a:hlinkClick r:id="rId7"/>
              </a:rPr>
              <a:t>here</a:t>
            </a:r>
            <a:br>
              <a:rPr lang="en-GB" sz="2400">
                <a:cs typeface="Calibri"/>
              </a:rPr>
            </a:br>
            <a:br>
              <a:rPr lang="en-GB" sz="2400"/>
            </a:br>
            <a:r>
              <a:rPr lang="en-GB" sz="2400">
                <a:solidFill>
                  <a:srgbClr val="002060"/>
                </a:solidFill>
                <a:ea typeface="+mj-lt"/>
                <a:cs typeface="+mj-lt"/>
              </a:rPr>
              <a:t>Coventry Council MEES web page:  </a:t>
            </a:r>
            <a:r>
              <a:rPr lang="en-GB" sz="2400">
                <a:solidFill>
                  <a:srgbClr val="002060"/>
                </a:solidFill>
                <a:ea typeface="+mj-lt"/>
                <a:cs typeface="+mj-lt"/>
                <a:hlinkClick r:id="rId8"/>
              </a:rPr>
              <a:t>here</a:t>
            </a:r>
            <a:br>
              <a:rPr lang="en-GB" sz="2400">
                <a:solidFill>
                  <a:srgbClr val="002060"/>
                </a:solidFill>
                <a:ea typeface="+mj-lt"/>
                <a:cs typeface="+mj-lt"/>
              </a:rPr>
            </a:br>
            <a:r>
              <a:rPr lang="en-GB" sz="2400">
                <a:solidFill>
                  <a:srgbClr val="002060"/>
                </a:solidFill>
                <a:ea typeface="+mj-lt"/>
                <a:cs typeface="+mj-lt"/>
              </a:rPr>
              <a:t>Enforcement policy details: </a:t>
            </a:r>
            <a:r>
              <a:rPr lang="en-GB" sz="2400">
                <a:solidFill>
                  <a:srgbClr val="002060"/>
                </a:solidFill>
                <a:ea typeface="+mj-lt"/>
                <a:cs typeface="+mj-lt"/>
                <a:hlinkClick r:id="rId9"/>
              </a:rPr>
              <a:t>here</a:t>
            </a:r>
            <a:br>
              <a:rPr lang="en-GB" sz="2400">
                <a:solidFill>
                  <a:srgbClr val="002060"/>
                </a:solidFill>
                <a:ea typeface="+mj-lt"/>
                <a:cs typeface="+mj-lt"/>
              </a:rPr>
            </a:br>
            <a:r>
              <a:rPr lang="en-GB" sz="2400">
                <a:solidFill>
                  <a:srgbClr val="002060"/>
                </a:solidFill>
                <a:ea typeface="+mj-lt"/>
                <a:cs typeface="+mj-lt"/>
              </a:rPr>
              <a:t>Report a concern to the Council: </a:t>
            </a:r>
            <a:r>
              <a:rPr lang="en-GB" sz="2400">
                <a:solidFill>
                  <a:srgbClr val="002060"/>
                </a:solidFill>
                <a:ea typeface="+mj-lt"/>
                <a:cs typeface="+mj-lt"/>
                <a:hlinkClick r:id="rId10"/>
              </a:rPr>
              <a:t>here</a:t>
            </a:r>
            <a:br>
              <a:rPr lang="en-GB" sz="2400">
                <a:solidFill>
                  <a:srgbClr val="002060"/>
                </a:solidFill>
                <a:ea typeface="+mj-lt"/>
                <a:cs typeface="+mj-lt"/>
              </a:rPr>
            </a:br>
            <a:br>
              <a:rPr lang="en-GB" sz="2400">
                <a:ea typeface="+mj-lt"/>
                <a:cs typeface="+mj-lt"/>
              </a:rPr>
            </a:br>
            <a:br>
              <a:rPr lang="en-GB" sz="2400">
                <a:solidFill>
                  <a:srgbClr val="002060"/>
                </a:solidFill>
                <a:ea typeface="+mj-lt"/>
                <a:cs typeface="+mj-lt"/>
              </a:rPr>
            </a:br>
            <a:endParaRPr lang="en-GB" sz="2400">
              <a:solidFill>
                <a:srgbClr val="002060"/>
              </a:solidFill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F8B8CFF-DFCA-4D89-A25B-0BE28C2A8E4B}"/>
              </a:ext>
            </a:extLst>
          </p:cNvPr>
          <p:cNvSpPr txBox="1">
            <a:spLocks/>
          </p:cNvSpPr>
          <p:nvPr/>
        </p:nvSpPr>
        <p:spPr>
          <a:xfrm>
            <a:off x="79894" y="374917"/>
            <a:ext cx="8984211" cy="979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0079B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300">
                <a:solidFill>
                  <a:srgbClr val="002060"/>
                </a:solidFill>
              </a:rPr>
              <a:t>Useful links</a:t>
            </a:r>
            <a:r>
              <a:rPr lang="en-GB" sz="3200">
                <a:solidFill>
                  <a:srgbClr val="002060"/>
                </a:solidFill>
              </a:rPr>
              <a:t>:</a:t>
            </a:r>
            <a:br>
              <a:rPr lang="en-GB" sz="3200"/>
            </a:br>
            <a:endParaRPr lang="en-GB" sz="3200"/>
          </a:p>
        </p:txBody>
      </p:sp>
    </p:spTree>
    <p:extLst>
      <p:ext uri="{BB962C8B-B14F-4D97-AF65-F5344CB8AC3E}">
        <p14:creationId xmlns:p14="http://schemas.microsoft.com/office/powerpoint/2010/main" val="34807246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B38E8A29E77F4CBB17529C7CFD1072" ma:contentTypeVersion="7" ma:contentTypeDescription="Create a new document." ma:contentTypeScope="" ma:versionID="b2fc492bd53cf8724ebeea4144cf29d6">
  <xsd:schema xmlns:xsd="http://www.w3.org/2001/XMLSchema" xmlns:xs="http://www.w3.org/2001/XMLSchema" xmlns:p="http://schemas.microsoft.com/office/2006/metadata/properties" xmlns:ns2="f030db69-1d5c-4c1f-887a-00e75fed0d5c" xmlns:ns3="973AEFF0-3315-4C06-8E75-75734BD81A5A" xmlns:ns4="6a450456-32e7-4803-8a72-663c77b3cefc" xmlns:ns5="973aeff0-3315-4c06-8e75-75734bd81a5a" targetNamespace="http://schemas.microsoft.com/office/2006/metadata/properties" ma:root="true" ma:fieldsID="f02926fb78fe32c470c68499a31c42f2" ns2:_="" ns3:_="" ns4:_="" ns5:_="">
    <xsd:import namespace="f030db69-1d5c-4c1f-887a-00e75fed0d5c"/>
    <xsd:import namespace="973AEFF0-3315-4C06-8E75-75734BD81A5A"/>
    <xsd:import namespace="6a450456-32e7-4803-8a72-663c77b3cefc"/>
    <xsd:import namespace="973aeff0-3315-4c06-8e75-75734bd81a5a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3:e57398683bf347c4b52c2d09df65a3f7" minOccurs="0"/>
                <xsd:element ref="ns2:TaxKeywordTaxHTField" minOccurs="0"/>
                <xsd:element ref="ns4:SharedWithUsers" minOccurs="0"/>
                <xsd:element ref="ns4:SharedWithDetails" minOccurs="0"/>
                <xsd:element ref="ns3:MediaServiceMetadata" minOccurs="0"/>
                <xsd:element ref="ns3:MediaServiceFastMetadata" minOccurs="0"/>
                <xsd:element ref="ns5:MediaServiceAutoKeyPoints" minOccurs="0"/>
                <xsd:element ref="ns5:MediaServiceKeyPoints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0db69-1d5c-4c1f-887a-00e75fed0d5c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404866d9-16cf-4ec7-ba65-01a052170975}" ma:internalName="TaxCatchAll" ma:showField="CatchAllData" ma:web="6a450456-32e7-4803-8a72-663c77b3ce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404866d9-16cf-4ec7-ba65-01a052170975}" ma:internalName="TaxCatchAllLabel" ma:readOnly="true" ma:showField="CatchAllDataLabel" ma:web="6a450456-32e7-4803-8a72-663c77b3ce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6ed0261d-8e1d-4a30-b593-96d7f0c84e1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3AEFF0-3315-4C06-8E75-75734BD81A5A" elementFormDefault="qualified">
    <xsd:import namespace="http://schemas.microsoft.com/office/2006/documentManagement/types"/>
    <xsd:import namespace="http://schemas.microsoft.com/office/infopath/2007/PartnerControls"/>
    <xsd:element name="e57398683bf347c4b52c2d09df65a3f7" ma:index="11" nillable="true" ma:taxonomy="true" ma:internalName="e57398683bf347c4b52c2d09df65a3f7" ma:taxonomyFieldName="Document_x0020_Group" ma:displayName="Document Group" ma:default="" ma:fieldId="{e5739868-3bf3-47c4-b52c-2d09df65a3f7}" ma:sspId="6ed0261d-8e1d-4a30-b593-96d7f0c84e13" ma:termSetId="5849778a-a74a-4781-b959-cf4756370a2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450456-32e7-4803-8a72-663c77b3cef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3aeff0-3315-4c06-8e75-75734bd81a5a" elementFormDefault="qualified">
    <xsd:import namespace="http://schemas.microsoft.com/office/2006/documentManagement/types"/>
    <xsd:import namespace="http://schemas.microsoft.com/office/infopath/2007/PartnerControls"/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30db69-1d5c-4c1f-887a-00e75fed0d5c" xsi:nil="true"/>
    <SharedWithUsers xmlns="6a450456-32e7-4803-8a72-663c77b3cefc">
      <UserInfo>
        <DisplayName>Nugent, Mary</DisplayName>
        <AccountId>313</AccountId>
        <AccountType/>
      </UserInfo>
      <UserInfo>
        <DisplayName>Blackburn, Davina</DisplayName>
        <AccountId>312</AccountId>
        <AccountType/>
      </UserInfo>
      <UserInfo>
        <DisplayName>Dougan, Sharon</DisplayName>
        <AccountId>1793</AccountId>
        <AccountType/>
      </UserInfo>
      <UserInfo>
        <DisplayName>Chantler, Steven</DisplayName>
        <AccountId>3500</AccountId>
        <AccountType/>
      </UserInfo>
    </SharedWithUsers>
    <TaxKeywordTaxHTField xmlns="f030db69-1d5c-4c1f-887a-00e75fed0d5c">
      <Terms xmlns="http://schemas.microsoft.com/office/infopath/2007/PartnerControls"/>
    </TaxKeywordTaxHTField>
    <e57398683bf347c4b52c2d09df65a3f7 xmlns="973AEFF0-3315-4C06-8E75-75734BD81A5A">
      <Terms xmlns="http://schemas.microsoft.com/office/infopath/2007/PartnerControls"/>
    </e57398683bf347c4b52c2d09df65a3f7>
  </documentManagement>
</p:properties>
</file>

<file path=customXml/itemProps1.xml><?xml version="1.0" encoding="utf-8"?>
<ds:datastoreItem xmlns:ds="http://schemas.openxmlformats.org/officeDocument/2006/customXml" ds:itemID="{9B422929-91A2-4630-97B8-54858108686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02E0D2-CDB6-420A-9AEB-34C239D60B3F}">
  <ds:schemaRefs>
    <ds:schemaRef ds:uri="6a450456-32e7-4803-8a72-663c77b3cefc"/>
    <ds:schemaRef ds:uri="973AEFF0-3315-4C06-8E75-75734BD81A5A"/>
    <ds:schemaRef ds:uri="973aeff0-3315-4c06-8e75-75734bd81a5a"/>
    <ds:schemaRef ds:uri="f030db69-1d5c-4c1f-887a-00e75fed0d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A1156B2-D8F6-4347-8AA5-F9DA53EC866C}">
  <ds:schemaRefs>
    <ds:schemaRef ds:uri="6a450456-32e7-4803-8a72-663c77b3cefc"/>
    <ds:schemaRef ds:uri="973AEFF0-3315-4C06-8E75-75734BD81A5A"/>
    <ds:schemaRef ds:uri="973aeff0-3315-4c06-8e75-75734bd81a5a"/>
    <ds:schemaRef ds:uri="f030db69-1d5c-4c1f-887a-00e75fed0d5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455</Words>
  <Application>Microsoft Office PowerPoint</Application>
  <PresentationFormat>On-screen Show (4:3)</PresentationFormat>
  <Paragraphs>69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1_Office Theme</vt:lpstr>
      <vt:lpstr>2_Office Theme</vt:lpstr>
      <vt:lpstr>4_Office Theme</vt:lpstr>
      <vt:lpstr>Minimum Energy Efficiency Standards (MEES)  Landlords Forum  16th March 2022 </vt:lpstr>
      <vt:lpstr>MEES Project </vt:lpstr>
      <vt:lpstr>MEES requirements</vt:lpstr>
      <vt:lpstr>Exemptions</vt:lpstr>
      <vt:lpstr>Enforcement and Penalties</vt:lpstr>
      <vt:lpstr>Enforcement and Penalties</vt:lpstr>
      <vt:lpstr>Enforcement and Penalties</vt:lpstr>
      <vt:lpstr>   Government guidance for landlords:  here and here  Check an EPC rating: here Apply for a new EPC: here  Exemption register: here  Coventry Council MEES web page:  here Enforcement policy details: here Report a concern to the Council: here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Powerpoint template</dc:title>
  <dc:creator>Millar, Vanessa</dc:creator>
  <cp:lastModifiedBy>Sealey, Carloss</cp:lastModifiedBy>
  <cp:revision>3</cp:revision>
  <dcterms:modified xsi:type="dcterms:W3CDTF">2022-04-01T11:19:23Z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0x0101002EB38E8A29E77F4CBB17529C7CFD1072</vt:lpwstr>
  </property>
  <property fmtid="{D5CDD505-2E9C-101B-9397-08002B2CF9AE}" pid="3" name="Page category">
    <vt:lpwstr>9;#Communications|3bfc825f-3047-456d-922c-9340b900aa3a</vt:lpwstr>
  </property>
  <property fmtid="{D5CDD505-2E9C-101B-9397-08002B2CF9AE}" pid="4" name="TaxKeyword">
    <vt:lpwstr/>
  </property>
  <property fmtid="{D5CDD505-2E9C-101B-9397-08002B2CF9AE}" pid="5" name="Document Group">
    <vt:lpwstr/>
  </property>
</Properties>
</file>