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8" r:id="rId2"/>
    <p:sldId id="315" r:id="rId3"/>
    <p:sldId id="316" r:id="rId4"/>
    <p:sldId id="317" r:id="rId5"/>
    <p:sldId id="263" r:id="rId6"/>
    <p:sldId id="31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E0448-7242-4BDC-8F1C-7750D827D498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40E25-007D-45B8-A756-E5FD85DB99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486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cs typeface="Arial" pitchFamily="34" charset="0"/>
            </a:endParaRPr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71F91B7-272D-4E3C-AA35-81C8361262B2}" type="slidenum">
              <a:rPr lang="en-GB" altLang="en-US" sz="1200" b="0" smtClean="0">
                <a:solidFill>
                  <a:srgbClr val="000000"/>
                </a:solidFill>
                <a:latin typeface="DejaVu Sans Condensed" charset="0"/>
              </a:rPr>
              <a:pPr eaLnBrk="1" hangingPunct="1"/>
              <a:t>1</a:t>
            </a:fld>
            <a:endParaRPr lang="en-GB" altLang="en-US" sz="1200" b="0">
              <a:solidFill>
                <a:srgbClr val="000000"/>
              </a:solidFill>
              <a:latin typeface="DejaVu Sans Condensed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dirty="0">
                <a:latin typeface="+mn-lt"/>
              </a:rPr>
              <a:t>So, how did we do?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ASK THE AUDIENCE TO RESPOND/PUT THEM ON THE SPOT/GET CONVERSATIONS GOING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Let’s start with the personal risks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7	Unemployment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15	Dependents/large family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	No money/haven’t planned budget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11	Different payment methods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12	Other debts overdue and mounting up- need to prioritise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9	High fuel costs getting higher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6	Medical conditions – may need to stay inside &amp; so use more energy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5	Age- forget</a:t>
            </a:r>
            <a:r>
              <a:rPr lang="en-GB" altLang="en-US" baseline="0" dirty="0">
                <a:latin typeface="+mn-lt"/>
              </a:rPr>
              <a:t> the </a:t>
            </a:r>
            <a:r>
              <a:rPr lang="en-GB" altLang="en-US" baseline="0" dirty="0" err="1">
                <a:latin typeface="+mn-lt"/>
              </a:rPr>
              <a:t>stereotypicla</a:t>
            </a:r>
            <a:r>
              <a:rPr lang="en-GB" altLang="en-US" baseline="0" dirty="0">
                <a:latin typeface="+mn-lt"/>
              </a:rPr>
              <a:t> old lady huddled by the one-bar electric fire. Though this is true, there’s more to it than that. F</a:t>
            </a:r>
            <a:r>
              <a:rPr lang="en-GB" altLang="en-US" dirty="0">
                <a:latin typeface="+mn-lt"/>
              </a:rPr>
              <a:t>uel poverty greatest in 16-25 year olds (left home, low income, never had to budget 	before) and over 60s (low income, need more heat for health &amp; being home, don’t switch or shop around)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The average annual household energy bill has increased from £600 in 2006 to an average of £1400 in 2014. For properties off the mains gas network, annual energy bills will be significantly higher.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In 2012, 4.9 million dwellings in England failed to meet the </a:t>
            </a:r>
            <a:r>
              <a:rPr lang="en-GB" altLang="en-US" b="1" u="sng" dirty="0">
                <a:latin typeface="+mn-lt"/>
              </a:rPr>
              <a:t>decent home standard</a:t>
            </a:r>
            <a:r>
              <a:rPr lang="en-GB" altLang="en-US" dirty="0">
                <a:latin typeface="+mn-lt"/>
              </a:rPr>
              <a:t>. Insufficient heating and ventilation can lead to condensation, damp and mould.  SOCIAL HOUSING HAS</a:t>
            </a:r>
            <a:r>
              <a:rPr lang="en-GB" altLang="en-US" baseline="0" dirty="0">
                <a:latin typeface="+mn-lt"/>
              </a:rPr>
              <a:t> TO COMPLY. PRIVATE RENTED DOESN’T</a:t>
            </a: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So, with that in mind, lets look at property issues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065002-77D4-4085-95A4-E0E18A7BCFDC}" type="slidenum">
              <a:rPr lang="en-GB" altLang="en-US" sz="12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2</a:t>
            </a:fld>
            <a:endParaRPr lang="en-GB" altLang="en-U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72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dirty="0">
                <a:latin typeface="+mn-lt"/>
              </a:rPr>
              <a:t>So, how did we do?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ASK THE AUDIENCE TO RESPOND/PUT THEM ON THE SPOT/GET CONVERSATIONS GOING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Let’s start with the personal risks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7	Unemployment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15	Dependents/large family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	No money/haven’t planned budget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11	Different payment methods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12	Other debts overdue and mounting up- need to prioritise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9	High fuel costs getting higher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6	Medical conditions – may need to stay inside &amp; so use more energy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5	Age- forget</a:t>
            </a:r>
            <a:r>
              <a:rPr lang="en-GB" altLang="en-US" baseline="0" dirty="0">
                <a:latin typeface="+mn-lt"/>
              </a:rPr>
              <a:t> the </a:t>
            </a:r>
            <a:r>
              <a:rPr lang="en-GB" altLang="en-US" baseline="0" dirty="0" err="1">
                <a:latin typeface="+mn-lt"/>
              </a:rPr>
              <a:t>stereotypicla</a:t>
            </a:r>
            <a:r>
              <a:rPr lang="en-GB" altLang="en-US" baseline="0" dirty="0">
                <a:latin typeface="+mn-lt"/>
              </a:rPr>
              <a:t> old lady huddled by the one-bar electric fire. Though this is true, there’s more to it than that. F</a:t>
            </a:r>
            <a:r>
              <a:rPr lang="en-GB" altLang="en-US" dirty="0">
                <a:latin typeface="+mn-lt"/>
              </a:rPr>
              <a:t>uel poverty greatest in 16-25 year olds (left home, low income, never had to budget 	before) and over 60s (low income, need more heat for health &amp; being home, don’t switch or shop around)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The average annual household energy bill has increased from £600 in 2006 to an average of £1400 in 2014. For properties off the mains gas network, annual energy bills will be significantly higher.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In 2012, 4.9 million dwellings in England failed to meet the </a:t>
            </a:r>
            <a:r>
              <a:rPr lang="en-GB" altLang="en-US" b="1" u="sng" dirty="0">
                <a:latin typeface="+mn-lt"/>
              </a:rPr>
              <a:t>decent home standard</a:t>
            </a:r>
            <a:r>
              <a:rPr lang="en-GB" altLang="en-US" dirty="0">
                <a:latin typeface="+mn-lt"/>
              </a:rPr>
              <a:t>. Insufficient heating and ventilation can lead to condensation, damp and mould.  SOCIAL HOUSING HAS</a:t>
            </a:r>
            <a:r>
              <a:rPr lang="en-GB" altLang="en-US" baseline="0" dirty="0">
                <a:latin typeface="+mn-lt"/>
              </a:rPr>
              <a:t> TO COMPLY. PRIVATE RENTED DOESN’T</a:t>
            </a: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So, with that in mind, lets look at property issues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065002-77D4-4085-95A4-E0E18A7BCFDC}" type="slidenum">
              <a:rPr lang="en-GB" altLang="en-US" sz="12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3</a:t>
            </a:fld>
            <a:endParaRPr lang="en-GB" altLang="en-U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39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dirty="0">
                <a:latin typeface="+mn-lt"/>
              </a:rPr>
              <a:t>So, how did we do?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ASK THE AUDIENCE TO RESPOND/PUT THEM ON THE SPOT/GET CONVERSATIONS GOING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Let’s start with the personal risks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7	Unemployment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15	Dependents/large family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	No money/haven’t planned budget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11	Different payment methods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12	Other debts overdue and mounting up- need to prioritise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9	High fuel costs getting higher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6	Medical conditions – may need to stay inside &amp; so use more energy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5	Age- forget</a:t>
            </a:r>
            <a:r>
              <a:rPr lang="en-GB" altLang="en-US" baseline="0" dirty="0">
                <a:latin typeface="+mn-lt"/>
              </a:rPr>
              <a:t> the </a:t>
            </a:r>
            <a:r>
              <a:rPr lang="en-GB" altLang="en-US" baseline="0" dirty="0" err="1">
                <a:latin typeface="+mn-lt"/>
              </a:rPr>
              <a:t>stereotypicla</a:t>
            </a:r>
            <a:r>
              <a:rPr lang="en-GB" altLang="en-US" baseline="0" dirty="0">
                <a:latin typeface="+mn-lt"/>
              </a:rPr>
              <a:t> old lady huddled by the one-bar electric fire. Though this is true, there’s more to it than that. F</a:t>
            </a:r>
            <a:r>
              <a:rPr lang="en-GB" altLang="en-US" dirty="0">
                <a:latin typeface="+mn-lt"/>
              </a:rPr>
              <a:t>uel poverty greatest in 16-25 year olds (left home, low income, never had to budget 	before) and over 60s (low income, need more heat for health &amp; being home, don’t switch or shop around)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The average annual household energy bill has increased from £600 in 2006 to an average of £1400 in 2014. For properties off the mains gas network, annual energy bills will be significantly higher.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In 2012, 4.9 million dwellings in England failed to meet the </a:t>
            </a:r>
            <a:r>
              <a:rPr lang="en-GB" altLang="en-US" b="1" u="sng" dirty="0">
                <a:latin typeface="+mn-lt"/>
              </a:rPr>
              <a:t>decent home standard</a:t>
            </a:r>
            <a:r>
              <a:rPr lang="en-GB" altLang="en-US" dirty="0">
                <a:latin typeface="+mn-lt"/>
              </a:rPr>
              <a:t>. Insufficient heating and ventilation can lead to condensation, damp and mould.  SOCIAL HOUSING HAS</a:t>
            </a:r>
            <a:r>
              <a:rPr lang="en-GB" altLang="en-US" baseline="0" dirty="0">
                <a:latin typeface="+mn-lt"/>
              </a:rPr>
              <a:t> TO COMPLY. PRIVATE RENTED DOESN’T</a:t>
            </a: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So, with that in mind, lets look at property issues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065002-77D4-4085-95A4-E0E18A7BCFDC}" type="slidenum">
              <a:rPr lang="en-GB" altLang="en-US" sz="12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4</a:t>
            </a:fld>
            <a:endParaRPr lang="en-GB" altLang="en-U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950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dirty="0">
                <a:latin typeface="+mn-lt"/>
              </a:rPr>
              <a:t>So, how did we do?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ASK THE AUDIENCE TO RESPOND/PUT THEM ON THE SPOT/GET CONVERSATIONS GOING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Let’s start with the personal risks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7	Unemployment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15	Dependents/large family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	No money/haven’t planned budget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11	Different payment methods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12	Other debts overdue and mounting up- need to prioritise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9	High fuel costs getting higher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6	Medical conditions – may need to stay inside &amp; so use more energy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5	Age- forget</a:t>
            </a:r>
            <a:r>
              <a:rPr lang="en-GB" altLang="en-US" baseline="0" dirty="0">
                <a:latin typeface="+mn-lt"/>
              </a:rPr>
              <a:t> the </a:t>
            </a:r>
            <a:r>
              <a:rPr lang="en-GB" altLang="en-US" baseline="0" dirty="0" err="1">
                <a:latin typeface="+mn-lt"/>
              </a:rPr>
              <a:t>stereotypicla</a:t>
            </a:r>
            <a:r>
              <a:rPr lang="en-GB" altLang="en-US" baseline="0" dirty="0">
                <a:latin typeface="+mn-lt"/>
              </a:rPr>
              <a:t> old lady huddled by the one-bar electric fire. Though this is true, there’s more to it than that. F</a:t>
            </a:r>
            <a:r>
              <a:rPr lang="en-GB" altLang="en-US" dirty="0">
                <a:latin typeface="+mn-lt"/>
              </a:rPr>
              <a:t>uel poverty greatest in 16-25 year olds (left home, low income, never had to budget 	before) and over 60s (low income, need more heat for health &amp; being home, don’t switch or shop around)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The average annual household energy bill has increased from £600 in 2006 to an average of £1400 in 2014. For properties off the mains gas network, annual energy bills will be significantly higher.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In 2012, 4.9 million dwellings in England failed to meet the </a:t>
            </a:r>
            <a:r>
              <a:rPr lang="en-GB" altLang="en-US" b="1" u="sng" dirty="0">
                <a:latin typeface="+mn-lt"/>
              </a:rPr>
              <a:t>decent home standard</a:t>
            </a:r>
            <a:r>
              <a:rPr lang="en-GB" altLang="en-US" dirty="0">
                <a:latin typeface="+mn-lt"/>
              </a:rPr>
              <a:t>. Insufficient heating and ventilation can lead to condensation, damp and mould.  SOCIAL HOUSING HAS</a:t>
            </a:r>
            <a:r>
              <a:rPr lang="en-GB" altLang="en-US" baseline="0" dirty="0">
                <a:latin typeface="+mn-lt"/>
              </a:rPr>
              <a:t> TO COMPLY. PRIVATE RENTED DOESN’T</a:t>
            </a: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So, with that in mind, lets look at property issues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065002-77D4-4085-95A4-E0E18A7BCFDC}" type="slidenum">
              <a:rPr lang="en-GB" altLang="en-US" sz="12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5</a:t>
            </a:fld>
            <a:endParaRPr lang="en-GB" altLang="en-U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GB" altLang="en-US" dirty="0">
                <a:latin typeface="+mn-lt"/>
              </a:rPr>
              <a:t>So, how did we do?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ASK THE AUDIENCE TO RESPOND/PUT THEM ON THE SPOT/GET CONVERSATIONS GOING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Let’s start with the personal risks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7	Unemployment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15	Dependents/large family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	No money/haven’t planned budget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11	Different payment methods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12	Other debts overdue and mounting up- need to prioritise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9	High fuel costs getting higher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6	Medical conditions – may need to stay inside &amp; so use more energy</a:t>
            </a:r>
          </a:p>
          <a:p>
            <a:pPr>
              <a:defRPr/>
            </a:pPr>
            <a:r>
              <a:rPr lang="en-GB" altLang="en-US" dirty="0">
                <a:latin typeface="+mn-lt"/>
              </a:rPr>
              <a:t>5	Age- forget</a:t>
            </a:r>
            <a:r>
              <a:rPr lang="en-GB" altLang="en-US" baseline="0" dirty="0">
                <a:latin typeface="+mn-lt"/>
              </a:rPr>
              <a:t> the </a:t>
            </a:r>
            <a:r>
              <a:rPr lang="en-GB" altLang="en-US" baseline="0" dirty="0" err="1">
                <a:latin typeface="+mn-lt"/>
              </a:rPr>
              <a:t>stereotypicla</a:t>
            </a:r>
            <a:r>
              <a:rPr lang="en-GB" altLang="en-US" baseline="0" dirty="0">
                <a:latin typeface="+mn-lt"/>
              </a:rPr>
              <a:t> old lady huddled by the one-bar electric fire. Though this is true, there’s more to it than that. F</a:t>
            </a:r>
            <a:r>
              <a:rPr lang="en-GB" altLang="en-US" dirty="0">
                <a:latin typeface="+mn-lt"/>
              </a:rPr>
              <a:t>uel poverty greatest in 16-25 year olds (left home, low income, never had to budget 	before) and over 60s (low income, need more heat for health &amp; being home, don’t switch or shop around)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The average annual household energy bill has increased from £600 in 2006 to an average of £1400 in 2014. For properties off the mains gas network, annual energy bills will be significantly higher.</a:t>
            </a: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In 2012, 4.9 million dwellings in England failed to meet the </a:t>
            </a:r>
            <a:r>
              <a:rPr lang="en-GB" altLang="en-US" b="1" u="sng" dirty="0">
                <a:latin typeface="+mn-lt"/>
              </a:rPr>
              <a:t>decent home standard</a:t>
            </a:r>
            <a:r>
              <a:rPr lang="en-GB" altLang="en-US" dirty="0">
                <a:latin typeface="+mn-lt"/>
              </a:rPr>
              <a:t>. Insufficient heating and ventilation can lead to condensation, damp and mould.  SOCIAL HOUSING HAS</a:t>
            </a:r>
            <a:r>
              <a:rPr lang="en-GB" altLang="en-US" baseline="0" dirty="0">
                <a:latin typeface="+mn-lt"/>
              </a:rPr>
              <a:t> TO COMPLY. PRIVATE RENTED DOESN’T</a:t>
            </a:r>
            <a:endParaRPr lang="en-GB" altLang="en-US" dirty="0">
              <a:latin typeface="+mn-lt"/>
            </a:endParaRPr>
          </a:p>
          <a:p>
            <a:pPr>
              <a:defRPr/>
            </a:pPr>
            <a:endParaRPr lang="en-GB" altLang="en-US" dirty="0">
              <a:latin typeface="+mn-lt"/>
            </a:endParaRPr>
          </a:p>
          <a:p>
            <a:pPr>
              <a:defRPr/>
            </a:pPr>
            <a:r>
              <a:rPr lang="en-GB" altLang="en-US" dirty="0">
                <a:latin typeface="+mn-lt"/>
              </a:rPr>
              <a:t>So, with that in mind, lets look at property issues</a:t>
            </a:r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  <a:tab pos="1438275" algn="l"/>
                <a:tab pos="2157413" algn="l"/>
                <a:tab pos="2876550" algn="l"/>
                <a:tab pos="3595688" algn="l"/>
              </a:tabLst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B065002-77D4-4085-95A4-E0E18A7BCFDC}" type="slidenum">
              <a:rPr lang="en-GB" altLang="en-US" sz="12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6</a:t>
            </a:fld>
            <a:endParaRPr lang="en-GB" altLang="en-US" sz="12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56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4650E-8769-43C3-B041-8E12355BC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3DE5B-AFA1-4380-8802-B8D8FC92F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A5482-5932-4618-9262-0F7C5BDBC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D8B4A-C88F-40C6-BB4A-C3575A9C9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569A7-5214-4436-8FDD-16D959E5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66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6792-0D48-499C-9E77-8A0DE1522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7035F-44CA-4F14-97AD-DCC44A308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259A6-C29A-478F-A2AD-813FF31C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91596-10EB-47A9-AD64-9FAF4A7D6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7DEDA-8920-41CC-A49A-E5E910B0E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88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6C51C-76AC-4817-BCAC-C16DD6003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E4874E-5AD9-4E3E-B1A7-831D0C27E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A9B8B-FBD6-4FCB-A890-E845EEA5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B7703-0579-4A80-8A2F-9CBB655C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A8DF-A6B8-49D1-8713-097F3301B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4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61D8-B308-478E-8411-E563C05F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28377-0AE4-4040-BABC-AD785F813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76B94-1B31-4B46-8F7A-D86A696E9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16B87-A679-4D03-9CF0-775DBBB2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AC4F1-2E0F-46C2-83EF-BCC2614E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6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6C81A-3F8F-4605-8A15-2C4B70C1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2D3C0-20A3-40A3-8A53-95C2AB3FA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E37E6-8CD7-4F01-9FD8-598301545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4D402-54B0-4566-B8A0-B725396F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307A1-A51F-4478-9C0E-25086F9A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40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10A7B-D5F1-4181-AAA2-3924893D9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A4F4A-6873-420C-BA63-9242EC786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1DB39-19B6-49C5-8BA5-ED977AAF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5A408B-CF78-4D63-9DCA-227E6BF8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A59B1-EBCC-4793-BFF0-4DA0C652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D9F63-D2B9-451F-9B03-8BA2B230D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5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564AB-0D98-4A62-A9F4-4C5392A20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683D3-28BD-42F1-8D8C-E63D74084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97A11B-1277-428C-BBB1-6BB481B75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957ED0-7A9F-4B49-8C99-A6C7E6E0F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F368B-76D9-4D64-83BA-4536E5CAC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B3507-57E3-4880-B33A-7B48C0A05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D5008A-32A4-4F29-AD4C-F1557C0BF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F7321-5793-40FA-981F-4E32DAB4A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0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9905F-188E-4C2F-8087-CCB7E9A4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9773C-2AF9-4BFF-8629-85F13F92C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4F04B-878A-41A9-8F19-657AAFC8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BB75B-9752-4F39-98B6-9EC139F0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72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CE05D-DF00-464E-B6B4-E312A618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6970D-3783-420C-8B8B-B208F3187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78D06-6A7A-4E14-AD42-D0820A936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91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9026-56A3-4872-B280-BA4C43EF1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95A38-698D-4591-844D-27EB4F28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355D4-5EA1-4519-8326-1F1F7C3E1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D3F09-CBC0-4B93-A02F-544A2713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1E1DC-5F63-444B-975D-1DC5F7DA3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F3790-A5C3-4D41-8610-6272E06A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3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0895D-CF5D-4424-8AA1-2F3276A4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24735-6965-4157-AA54-453B653E1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D7639-D624-42DA-8C42-F38F8850A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28187-F4CE-4C62-96DD-8822E7EF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2D529-2CEA-4B80-B2AB-1D56DF6D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50FFB-D788-4E2B-A671-C40470F1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61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4D647-9B61-44E3-B7A4-C3BEB309D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E20A9-8770-41D9-AF7C-E3CA3284D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9DAAC-9EDD-489B-93ED-A3E98D627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07E2F-04CE-4D23-B4B1-8A706B129435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38387-7F91-4F53-AE97-2FA0BFEFB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98359-BE52-4BBF-911E-F076913D3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30D9-9B70-460A-B8C5-66FC5D03B4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56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y.littlewood@nea.org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://www.google.co.uk/url?sa=i&amp;rct=j&amp;q=&amp;esrc=s&amp;source=images&amp;cd=&amp;cad=rja&amp;uact=8&amp;ved=&amp;url=http://www.environmentcentre.com/news/page/3/&amp;bvm=bv.108538919,d.d2s&amp;psig=AFQjCNHeuDcYcJkdB4HBXOWOwYGuJsHRcg&amp;ust=144931710404430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aqOWGx-DVAhUGfhoKHX-jBrIQjRwIBw&amp;url=http://www.cotw-training.co.uk/level-4-diploma-in-careers-advice-and-guidance/&amp;psig=AFQjCNFkQ5Tl7fGcsROyZZemj9pCBKMEbg&amp;ust=150313776529133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675731" y="4360272"/>
            <a:ext cx="6840537" cy="1138238"/>
          </a:xfrm>
        </p:spPr>
        <p:txBody>
          <a:bodyPr>
            <a:noAutofit/>
          </a:bodyPr>
          <a:lstStyle/>
          <a:p>
            <a:pPr algn="ctr"/>
            <a:r>
              <a:rPr lang="en-GB" altLang="en-US" sz="3200" dirty="0"/>
              <a:t>Andy Littlewood</a:t>
            </a:r>
            <a:br>
              <a:rPr lang="en-GB" altLang="en-US" sz="3200" dirty="0"/>
            </a:br>
            <a:r>
              <a:rPr lang="en-GB" altLang="en-US" sz="3200" dirty="0"/>
              <a:t>Project Development Coordinator</a:t>
            </a:r>
            <a:br>
              <a:rPr lang="en-GB" altLang="en-US" sz="3200" dirty="0"/>
            </a:br>
            <a:r>
              <a:rPr lang="en-GB" altLang="en-US" sz="3200" dirty="0"/>
              <a:t>National Energy Action</a:t>
            </a:r>
            <a:br>
              <a:rPr lang="en-GB" altLang="en-US" sz="3200" dirty="0"/>
            </a:br>
            <a:br>
              <a:rPr lang="en-GB" altLang="en-US" sz="3200" dirty="0"/>
            </a:br>
            <a:r>
              <a:rPr lang="en-GB" altLang="en-US" sz="3200" dirty="0">
                <a:hlinkClick r:id="rId3"/>
              </a:rPr>
              <a:t>andy.littlewood@nea.org.uk</a:t>
            </a:r>
            <a:br>
              <a:rPr lang="en-GB" altLang="en-US" sz="3200" dirty="0"/>
            </a:br>
            <a:r>
              <a:rPr lang="en-GB" altLang="en-US" sz="3200" dirty="0"/>
              <a:t>07834 178975</a:t>
            </a:r>
          </a:p>
        </p:txBody>
      </p:sp>
      <p:pic>
        <p:nvPicPr>
          <p:cNvPr id="5122" name="Picture 2" descr="http://www.environmentcentre.com/wp-content/uploads/2014/02/NEA-logo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247" y="802911"/>
            <a:ext cx="3373506" cy="239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01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1285065" y="733587"/>
            <a:ext cx="8325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GB" altLang="en-US" sz="4000" b="1" dirty="0">
                <a:solidFill>
                  <a:srgbClr val="FF0000"/>
                </a:solidFill>
              </a:rPr>
              <a:t>National Energy Action (NEA) – who?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C4ACEE-9510-4510-9264-1B6FB62E3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065" y="1975866"/>
            <a:ext cx="7665895" cy="3170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GB" altLang="en-US" sz="4000" b="1" dirty="0">
                <a:solidFill>
                  <a:srgbClr val="002060"/>
                </a:solidFill>
              </a:rPr>
              <a:t>Policy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GB" altLang="en-US" sz="4000" b="1" dirty="0">
                <a:solidFill>
                  <a:srgbClr val="002060"/>
                </a:solidFill>
              </a:rPr>
              <a:t>Training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GB" altLang="en-US" sz="4000" b="1" dirty="0">
                <a:solidFill>
                  <a:srgbClr val="002060"/>
                </a:solidFill>
              </a:rPr>
              <a:t>Partnerships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GB" altLang="en-US" sz="4000" b="1" dirty="0">
                <a:solidFill>
                  <a:srgbClr val="002060"/>
                </a:solidFill>
              </a:rPr>
              <a:t>New technologies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GB" altLang="en-US" sz="4000" b="1" dirty="0">
                <a:solidFill>
                  <a:srgbClr val="002060"/>
                </a:solidFill>
              </a:rPr>
              <a:t>Supporting vulnerable people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endParaRPr lang="en-GB" altLang="en-US" sz="4000" b="1" dirty="0">
              <a:solidFill>
                <a:srgbClr val="00206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6B03DF-C207-4237-8D7F-C8BEF3E4E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255" y="5146295"/>
            <a:ext cx="2173808" cy="154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700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A9BE76-00F0-48A0-A4B7-FF11F98D7328}"/>
              </a:ext>
            </a:extLst>
          </p:cNvPr>
          <p:cNvSpPr txBox="1"/>
          <p:nvPr/>
        </p:nvSpPr>
        <p:spPr>
          <a:xfrm>
            <a:off x="1005840" y="2138315"/>
            <a:ext cx="1076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n-GB" altLang="en-US" sz="2800" b="1" dirty="0">
                <a:solidFill>
                  <a:srgbClr val="002060"/>
                </a:solidFill>
              </a:rPr>
              <a:t>6.5 million UK households could face fuel poverty after price rises this April – up 50% from September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A62E4B-B08E-4DAB-87DB-472F6D012AAE}"/>
              </a:ext>
            </a:extLst>
          </p:cNvPr>
          <p:cNvSpPr txBox="1"/>
          <p:nvPr/>
        </p:nvSpPr>
        <p:spPr>
          <a:xfrm>
            <a:off x="1005840" y="3261164"/>
            <a:ext cx="1076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002060"/>
                </a:solidFill>
                <a:effectLst/>
              </a:rPr>
              <a:t>65% say they worry they may struggle to pay their energy bills </a:t>
            </a:r>
            <a:endParaRPr lang="en-GB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812E9A-F301-43B4-B203-783882213299}"/>
              </a:ext>
            </a:extLst>
          </p:cNvPr>
          <p:cNvSpPr txBox="1"/>
          <p:nvPr/>
        </p:nvSpPr>
        <p:spPr>
          <a:xfrm>
            <a:off x="1005840" y="1011356"/>
            <a:ext cx="1076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002060"/>
                </a:solidFill>
                <a:effectLst/>
              </a:rPr>
              <a:t>Fuel Poverty “10% definition”- after housing costs, need spend more than 10% of income on fuel to maintain an adequate level of warmth</a:t>
            </a:r>
            <a:endParaRPr lang="en-GB" sz="2800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ED097E-444F-4980-9EDD-3C4D7E8BF9FB}"/>
              </a:ext>
            </a:extLst>
          </p:cNvPr>
          <p:cNvSpPr txBox="1"/>
          <p:nvPr/>
        </p:nvSpPr>
        <p:spPr>
          <a:xfrm>
            <a:off x="1005840" y="3953126"/>
            <a:ext cx="97332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Fuel Poverty drivers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Low income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Cost of energy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Poor energy efficiency of property</a:t>
            </a:r>
            <a:endParaRPr lang="en-GB" sz="2800" b="1" dirty="0">
              <a:solidFill>
                <a:srgbClr val="00206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8E40778-62E4-4AFF-8F9F-A203E681F4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255" y="5146295"/>
            <a:ext cx="2173808" cy="154207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E24FA44-9C91-4125-B5D3-FCC729504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" y="240147"/>
            <a:ext cx="500888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GB" altLang="en-US" sz="4000" b="1" dirty="0">
                <a:solidFill>
                  <a:srgbClr val="FF0000"/>
                </a:solidFill>
              </a:rPr>
              <a:t>Fuel Poverty- what?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D33EF1-03BF-4898-9FB7-A208A2E27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" y="5781040"/>
            <a:ext cx="710184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GB" altLang="en-US" sz="2800" b="1" dirty="0">
                <a:solidFill>
                  <a:srgbClr val="FF0000"/>
                </a:solidFill>
              </a:rPr>
              <a:t>Hands up if this might describe your tenants</a:t>
            </a:r>
          </a:p>
        </p:txBody>
      </p:sp>
    </p:spTree>
    <p:extLst>
      <p:ext uri="{BB962C8B-B14F-4D97-AF65-F5344CB8AC3E}">
        <p14:creationId xmlns:p14="http://schemas.microsoft.com/office/powerpoint/2010/main" val="929196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F73019-7F51-40E1-B64C-49FFB2D19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24" y="519176"/>
            <a:ext cx="384713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GB" altLang="en-US" sz="4000" b="1" dirty="0">
                <a:solidFill>
                  <a:srgbClr val="FF0000"/>
                </a:solidFill>
              </a:rPr>
              <a:t>MEES will help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3B514F-1844-426F-9A95-E5456ADA105E}"/>
              </a:ext>
            </a:extLst>
          </p:cNvPr>
          <p:cNvSpPr txBox="1"/>
          <p:nvPr/>
        </p:nvSpPr>
        <p:spPr>
          <a:xfrm>
            <a:off x="426720" y="1603722"/>
            <a:ext cx="113385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the current MEES scheme - minimum EPC E – minimum £3500 cost to Landlords. Maybe expand to EPC C by 2025 (new lets) and 2028 (all lets)</a:t>
            </a:r>
          </a:p>
          <a:p>
            <a:pPr lvl="0"/>
            <a:endParaRPr lang="en-GB" sz="2400" b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We think that landlords should be able to access grant funding to help with these costs. The HUG scheme* rules have this broadly right. (landlords can access £1 for every £2 they put in, up to a maximum £2.5k)</a:t>
            </a:r>
          </a:p>
          <a:p>
            <a:pPr lvl="0"/>
            <a:endParaRPr lang="en-GB" sz="2400" b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tax relief for landlords who upgrade their properties? (this used to exist as the landlord energy saving allowance (2007))</a:t>
            </a:r>
          </a:p>
          <a:p>
            <a:pPr lvl="0"/>
            <a:endParaRPr lang="en-GB" sz="2400" b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There should be a fabric first approach to MEES. It should focus on reducing</a:t>
            </a:r>
          </a:p>
          <a:p>
            <a:pPr lvl="0"/>
            <a:r>
              <a:rPr lang="en-GB" sz="2400" b="1" dirty="0">
                <a:solidFill>
                  <a:srgbClr val="002060"/>
                </a:solidFill>
                <a:ea typeface="Times New Roman" panose="02020603050405020304" pitchFamily="18" charset="0"/>
              </a:rPr>
              <a:t>    </a:t>
            </a: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costs </a:t>
            </a:r>
            <a:r>
              <a:rPr lang="en-GB" sz="2400" b="1" u="sng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and</a:t>
            </a: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saving carbon</a:t>
            </a:r>
            <a:r>
              <a:rPr lang="en-GB" sz="2400" b="1" dirty="0">
                <a:solidFill>
                  <a:srgbClr val="002060"/>
                </a:solidFill>
                <a:ea typeface="Times New Roman" panose="02020603050405020304" pitchFamily="18" charset="0"/>
              </a:rPr>
              <a:t> - e</a:t>
            </a:r>
            <a:r>
              <a:rPr lang="en-GB" sz="2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nergy efficiency can do both</a:t>
            </a:r>
          </a:p>
          <a:p>
            <a:pPr lvl="0"/>
            <a:endParaRPr lang="en-GB" sz="24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lvl="0"/>
            <a:r>
              <a:rPr lang="en-GB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*Home Upgrade Grant- via local authorities from early 2022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0DAE8B-A89C-4567-8009-29922883C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255" y="5146295"/>
            <a:ext cx="2173808" cy="154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286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714704" y="471064"/>
            <a:ext cx="8325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lang="en-GB" altLang="en-US" sz="2800" b="1" dirty="0">
                <a:solidFill>
                  <a:srgbClr val="FF0000"/>
                </a:solidFill>
              </a:rPr>
              <a:t>Following self or agency referrals</a:t>
            </a:r>
          </a:p>
          <a:p>
            <a:pPr eaLnBrk="0" hangingPunct="0"/>
            <a:r>
              <a:rPr lang="en-GB" altLang="en-US" sz="4000" b="1" dirty="0">
                <a:solidFill>
                  <a:srgbClr val="FF0000"/>
                </a:solidFill>
              </a:rPr>
              <a:t>WE CAN HELP WITH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C4ACEE-9510-4510-9264-1B6FB62E3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704" y="1448982"/>
            <a:ext cx="11135114" cy="497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controls/behavioural change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different ways to pay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energy debt/ issues with suppliers- advocate/negotiate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understanding bills, meters, tariffs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hardship funds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priority services register, warm home discount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benefit advice</a:t>
            </a:r>
          </a:p>
          <a:p>
            <a:pPr marL="571500" indent="-5715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altLang="en-US" sz="2800" b="1" dirty="0">
                <a:solidFill>
                  <a:srgbClr val="002060"/>
                </a:solidFill>
              </a:rPr>
              <a:t>working with social and private landlords…</a:t>
            </a:r>
          </a:p>
        </p:txBody>
      </p:sp>
      <p:pic>
        <p:nvPicPr>
          <p:cNvPr id="13" name="Picture 4" descr="Image result for one to one advice">
            <a:hlinkClick r:id="rId3"/>
            <a:extLst>
              <a:ext uri="{FF2B5EF4-FFF2-40B4-BE49-F238E27FC236}">
                <a16:creationId xmlns:a16="http://schemas.microsoft.com/office/drawing/2014/main" id="{69AD7150-29E4-4EC9-9F54-E3CDDCD0F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" r="20355"/>
          <a:stretch/>
        </p:blipFill>
        <p:spPr bwMode="auto">
          <a:xfrm>
            <a:off x="9554090" y="450279"/>
            <a:ext cx="2066673" cy="197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842B8F-4059-4739-928B-EDE339F2C5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45255" y="5146295"/>
            <a:ext cx="2173808" cy="154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2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5546B2D3-EBB9-4F1C-93EF-74FC948D3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68" y="5650166"/>
            <a:ext cx="121190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GB" altLang="en-US" sz="3600" b="1" dirty="0">
                <a:solidFill>
                  <a:srgbClr val="FF0000"/>
                </a:solidFill>
                <a:sym typeface="Wingdings" panose="05000000000000000000" pitchFamily="2" charset="2"/>
              </a:rPr>
              <a:t>Triage  </a:t>
            </a:r>
            <a:r>
              <a:rPr lang="en-GB" altLang="en-US" sz="3600" b="1" dirty="0">
                <a:solidFill>
                  <a:srgbClr val="FF0000"/>
                </a:solidFill>
              </a:rPr>
              <a:t>Coventry HEAT (Home Energy Advice Team)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6A12ED-CD49-458E-9F91-72C6B622D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551" y="488697"/>
            <a:ext cx="10054896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GB" altLang="en-US" sz="4800" b="1" dirty="0">
                <a:solidFill>
                  <a:srgbClr val="FF0000"/>
                </a:solidFill>
                <a:sym typeface="Wingdings" panose="05000000000000000000" pitchFamily="2" charset="2"/>
              </a:rPr>
              <a:t>0800 304 7159</a:t>
            </a:r>
            <a:endParaRPr lang="en-GB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7" name="Picture 2" descr="See the source image">
            <a:extLst>
              <a:ext uri="{FF2B5EF4-FFF2-40B4-BE49-F238E27FC236}">
                <a16:creationId xmlns:a16="http://schemas.microsoft.com/office/drawing/2014/main" id="{5A00AADB-EBD2-48B1-88B6-1549E0A34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029" y="1348454"/>
            <a:ext cx="5921070" cy="416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560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1544</Words>
  <Application>Microsoft Office PowerPoint</Application>
  <PresentationFormat>Widescreen</PresentationFormat>
  <Paragraphs>160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DejaVu Sans Condensed</vt:lpstr>
      <vt:lpstr>Symbol</vt:lpstr>
      <vt:lpstr>Times New Roman</vt:lpstr>
      <vt:lpstr>Office Theme</vt:lpstr>
      <vt:lpstr>Andy Littlewood Project Development Coordinator National Energy Action  andy.littlewood@nea.org.uk 07834 178975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Littlewood</dc:creator>
  <cp:lastModifiedBy>Andy Littlewood</cp:lastModifiedBy>
  <cp:revision>5</cp:revision>
  <dcterms:created xsi:type="dcterms:W3CDTF">2022-03-14T21:38:53Z</dcterms:created>
  <dcterms:modified xsi:type="dcterms:W3CDTF">2022-03-15T22:44:17Z</dcterms:modified>
</cp:coreProperties>
</file>