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64" r:id="rId3"/>
    <p:sldId id="407" r:id="rId4"/>
    <p:sldId id="265" r:id="rId5"/>
    <p:sldId id="399" r:id="rId6"/>
    <p:sldId id="408"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9" d="100"/>
          <a:sy n="59" d="100"/>
        </p:scale>
        <p:origin x="9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ner, Steven" userId="195fe138-c5cf-4253-9eba-b8968b449355" providerId="ADAL" clId="{EF442707-6707-484A-9F0F-8532504BB3C1}"/>
    <pc:docChg chg="modSld">
      <pc:chgData name="Turner, Steven" userId="195fe138-c5cf-4253-9eba-b8968b449355" providerId="ADAL" clId="{EF442707-6707-484A-9F0F-8532504BB3C1}" dt="2024-12-17T11:56:07.439" v="6" actId="1076"/>
      <pc:docMkLst>
        <pc:docMk/>
      </pc:docMkLst>
      <pc:sldChg chg="addSp modSp mod">
        <pc:chgData name="Turner, Steven" userId="195fe138-c5cf-4253-9eba-b8968b449355" providerId="ADAL" clId="{EF442707-6707-484A-9F0F-8532504BB3C1}" dt="2024-12-17T11:55:41.211" v="3" actId="1076"/>
        <pc:sldMkLst>
          <pc:docMk/>
          <pc:sldMk cId="2925140649" sldId="263"/>
        </pc:sldMkLst>
      </pc:sldChg>
      <pc:sldChg chg="modSp mod">
        <pc:chgData name="Turner, Steven" userId="195fe138-c5cf-4253-9eba-b8968b449355" providerId="ADAL" clId="{EF442707-6707-484A-9F0F-8532504BB3C1}" dt="2024-12-17T11:56:07.439" v="6" actId="1076"/>
        <pc:sldMkLst>
          <pc:docMk/>
          <pc:sldMk cId="310122309" sldId="407"/>
        </pc:sldMkLst>
      </pc:sldChg>
    </pc:docChg>
  </pc:docChgLst>
  <pc:docChgLst>
    <pc:chgData name="Turner, Steven" userId="195fe138-c5cf-4253-9eba-b8968b449355" providerId="ADAL" clId="{3A534C7C-7DCA-461E-BAB9-5880D2134A21}"/>
    <pc:docChg chg="custSel addSld modSld">
      <pc:chgData name="Turner, Steven" userId="195fe138-c5cf-4253-9eba-b8968b449355" providerId="ADAL" clId="{3A534C7C-7DCA-461E-BAB9-5880D2134A21}" dt="2025-04-28T14:56:11.630" v="28" actId="6549"/>
      <pc:docMkLst>
        <pc:docMk/>
      </pc:docMkLst>
      <pc:sldChg chg="modSp mod modNotesTx">
        <pc:chgData name="Turner, Steven" userId="195fe138-c5cf-4253-9eba-b8968b449355" providerId="ADAL" clId="{3A534C7C-7DCA-461E-BAB9-5880D2134A21}" dt="2025-04-28T14:55:51.544" v="23" actId="6549"/>
        <pc:sldMkLst>
          <pc:docMk/>
          <pc:sldMk cId="2925140649" sldId="263"/>
        </pc:sldMkLst>
        <pc:spChg chg="mod">
          <ac:chgData name="Turner, Steven" userId="195fe138-c5cf-4253-9eba-b8968b449355" providerId="ADAL" clId="{3A534C7C-7DCA-461E-BAB9-5880D2134A21}" dt="2025-04-28T07:49:56.586" v="15" actId="255"/>
          <ac:spMkLst>
            <pc:docMk/>
            <pc:sldMk cId="2925140649" sldId="263"/>
            <ac:spMk id="5" creationId="{D51ED4DE-946E-431F-224A-82B7039BE9DB}"/>
          </ac:spMkLst>
        </pc:spChg>
        <pc:picChg chg="mod">
          <ac:chgData name="Turner, Steven" userId="195fe138-c5cf-4253-9eba-b8968b449355" providerId="ADAL" clId="{3A534C7C-7DCA-461E-BAB9-5880D2134A21}" dt="2025-04-28T14:55:12.892" v="22" actId="1076"/>
          <ac:picMkLst>
            <pc:docMk/>
            <pc:sldMk cId="2925140649" sldId="263"/>
            <ac:picMk id="3" creationId="{5844F823-C4CA-E5AD-B7CB-5F8995A8767C}"/>
          </ac:picMkLst>
        </pc:picChg>
      </pc:sldChg>
      <pc:sldChg chg="modNotesTx">
        <pc:chgData name="Turner, Steven" userId="195fe138-c5cf-4253-9eba-b8968b449355" providerId="ADAL" clId="{3A534C7C-7DCA-461E-BAB9-5880D2134A21}" dt="2025-04-28T14:55:56.667" v="24" actId="6549"/>
        <pc:sldMkLst>
          <pc:docMk/>
          <pc:sldMk cId="1187353204" sldId="264"/>
        </pc:sldMkLst>
      </pc:sldChg>
      <pc:sldChg chg="modSp mod">
        <pc:chgData name="Turner, Steven" userId="195fe138-c5cf-4253-9eba-b8968b449355" providerId="ADAL" clId="{3A534C7C-7DCA-461E-BAB9-5880D2134A21}" dt="2025-04-28T07:10:04.969" v="9" actId="1076"/>
        <pc:sldMkLst>
          <pc:docMk/>
          <pc:sldMk cId="3000524775" sldId="265"/>
        </pc:sldMkLst>
        <pc:spChg chg="mod">
          <ac:chgData name="Turner, Steven" userId="195fe138-c5cf-4253-9eba-b8968b449355" providerId="ADAL" clId="{3A534C7C-7DCA-461E-BAB9-5880D2134A21}" dt="2025-04-28T07:10:04.969" v="9" actId="1076"/>
          <ac:spMkLst>
            <pc:docMk/>
            <pc:sldMk cId="3000524775" sldId="265"/>
            <ac:spMk id="14" creationId="{9BFDCDF3-EE82-8F25-3BA4-7D047B8B811A}"/>
          </ac:spMkLst>
        </pc:spChg>
      </pc:sldChg>
      <pc:sldChg chg="modSp mod">
        <pc:chgData name="Turner, Steven" userId="195fe138-c5cf-4253-9eba-b8968b449355" providerId="ADAL" clId="{3A534C7C-7DCA-461E-BAB9-5880D2134A21}" dt="2025-04-28T07:49:45.327" v="14" actId="1076"/>
        <pc:sldMkLst>
          <pc:docMk/>
          <pc:sldMk cId="222930144" sldId="266"/>
        </pc:sldMkLst>
        <pc:spChg chg="mod">
          <ac:chgData name="Turner, Steven" userId="195fe138-c5cf-4253-9eba-b8968b449355" providerId="ADAL" clId="{3A534C7C-7DCA-461E-BAB9-5880D2134A21}" dt="2025-04-28T07:49:41.486" v="13" actId="1076"/>
          <ac:spMkLst>
            <pc:docMk/>
            <pc:sldMk cId="222930144" sldId="266"/>
            <ac:spMk id="3" creationId="{8FE80A41-F640-489A-1339-ABB7733FCA68}"/>
          </ac:spMkLst>
        </pc:spChg>
        <pc:spChg chg="mod">
          <ac:chgData name="Turner, Steven" userId="195fe138-c5cf-4253-9eba-b8968b449355" providerId="ADAL" clId="{3A534C7C-7DCA-461E-BAB9-5880D2134A21}" dt="2025-04-28T07:49:45.327" v="14" actId="1076"/>
          <ac:spMkLst>
            <pc:docMk/>
            <pc:sldMk cId="222930144" sldId="266"/>
            <ac:spMk id="6" creationId="{F7A09423-11B4-89D0-D8CC-4A0A2FD6BED3}"/>
          </ac:spMkLst>
        </pc:spChg>
      </pc:sldChg>
      <pc:sldChg chg="modSp mod modNotesTx">
        <pc:chgData name="Turner, Steven" userId="195fe138-c5cf-4253-9eba-b8968b449355" providerId="ADAL" clId="{3A534C7C-7DCA-461E-BAB9-5880D2134A21}" dt="2025-04-28T14:56:06.190" v="27" actId="20577"/>
        <pc:sldMkLst>
          <pc:docMk/>
          <pc:sldMk cId="1723385879" sldId="399"/>
        </pc:sldMkLst>
        <pc:spChg chg="mod">
          <ac:chgData name="Turner, Steven" userId="195fe138-c5cf-4253-9eba-b8968b449355" providerId="ADAL" clId="{3A534C7C-7DCA-461E-BAB9-5880D2134A21}" dt="2025-04-28T07:09:37.572" v="6" actId="27636"/>
          <ac:spMkLst>
            <pc:docMk/>
            <pc:sldMk cId="1723385879" sldId="399"/>
            <ac:spMk id="3" creationId="{64C74BA8-B350-91FC-89AA-7F6A6472A5F4}"/>
          </ac:spMkLst>
        </pc:spChg>
      </pc:sldChg>
      <pc:sldChg chg="modSp mod">
        <pc:chgData name="Turner, Steven" userId="195fe138-c5cf-4253-9eba-b8968b449355" providerId="ADAL" clId="{3A534C7C-7DCA-461E-BAB9-5880D2134A21}" dt="2025-04-28T07:50:27.545" v="18" actId="14100"/>
        <pc:sldMkLst>
          <pc:docMk/>
          <pc:sldMk cId="310122309" sldId="407"/>
        </pc:sldMkLst>
        <pc:picChg chg="mod">
          <ac:chgData name="Turner, Steven" userId="195fe138-c5cf-4253-9eba-b8968b449355" providerId="ADAL" clId="{3A534C7C-7DCA-461E-BAB9-5880D2134A21}" dt="2025-04-28T07:50:27.545" v="18" actId="14100"/>
          <ac:picMkLst>
            <pc:docMk/>
            <pc:sldMk cId="310122309" sldId="407"/>
            <ac:picMk id="8" creationId="{12C9F322-1F23-A5F4-15C9-9ABF197C3DB4}"/>
          </ac:picMkLst>
        </pc:picChg>
      </pc:sldChg>
      <pc:sldChg chg="modSp add mod modNotesTx">
        <pc:chgData name="Turner, Steven" userId="195fe138-c5cf-4253-9eba-b8968b449355" providerId="ADAL" clId="{3A534C7C-7DCA-461E-BAB9-5880D2134A21}" dt="2025-04-28T14:56:11.630" v="28" actId="6549"/>
        <pc:sldMkLst>
          <pc:docMk/>
          <pc:sldMk cId="3952390618" sldId="408"/>
        </pc:sldMkLst>
        <pc:spChg chg="mod">
          <ac:chgData name="Turner, Steven" userId="195fe138-c5cf-4253-9eba-b8968b449355" providerId="ADAL" clId="{3A534C7C-7DCA-461E-BAB9-5880D2134A21}" dt="2025-04-28T07:09:45.643" v="8" actId="27636"/>
          <ac:spMkLst>
            <pc:docMk/>
            <pc:sldMk cId="3952390618" sldId="408"/>
            <ac:spMk id="3" creationId="{867B09C0-3A0F-7A96-4DAE-8E3FC25234B9}"/>
          </ac:spMkLst>
        </pc:spChg>
      </pc:sldChg>
    </pc:docChg>
  </pc:docChgLst>
  <pc:docChgLst>
    <pc:chgData name="Turner, Steven" userId="195fe138-c5cf-4253-9eba-b8968b449355" providerId="ADAL" clId="{1BA913EF-EE17-4E90-BB83-548F732EE041}"/>
    <pc:docChg chg="undo custSel addSld delSld modSld sldOrd">
      <pc:chgData name="Turner, Steven" userId="195fe138-c5cf-4253-9eba-b8968b449355" providerId="ADAL" clId="{1BA913EF-EE17-4E90-BB83-548F732EE041}" dt="2024-07-22T09:47:20.581" v="317" actId="167"/>
      <pc:docMkLst>
        <pc:docMk/>
      </pc:docMkLst>
      <pc:sldChg chg="modSp mod">
        <pc:chgData name="Turner, Steven" userId="195fe138-c5cf-4253-9eba-b8968b449355" providerId="ADAL" clId="{1BA913EF-EE17-4E90-BB83-548F732EE041}" dt="2024-07-09T15:19:56.645" v="40" actId="20577"/>
        <pc:sldMkLst>
          <pc:docMk/>
          <pc:sldMk cId="2925140649" sldId="263"/>
        </pc:sldMkLst>
      </pc:sldChg>
      <pc:sldChg chg="addSp delSp modSp mod ord">
        <pc:chgData name="Turner, Steven" userId="195fe138-c5cf-4253-9eba-b8968b449355" providerId="ADAL" clId="{1BA913EF-EE17-4E90-BB83-548F732EE041}" dt="2024-07-17T15:35:12.817" v="286" actId="1076"/>
        <pc:sldMkLst>
          <pc:docMk/>
          <pc:sldMk cId="1187353204" sldId="264"/>
        </pc:sldMkLst>
      </pc:sldChg>
      <pc:sldChg chg="addSp delSp modSp mod">
        <pc:chgData name="Turner, Steven" userId="195fe138-c5cf-4253-9eba-b8968b449355" providerId="ADAL" clId="{1BA913EF-EE17-4E90-BB83-548F732EE041}" dt="2024-07-22T09:43:54.446" v="298" actId="1035"/>
        <pc:sldMkLst>
          <pc:docMk/>
          <pc:sldMk cId="3000524775" sldId="265"/>
        </pc:sldMkLst>
      </pc:sldChg>
      <pc:sldChg chg="addSp delSp modSp new mod">
        <pc:chgData name="Turner, Steven" userId="195fe138-c5cf-4253-9eba-b8968b449355" providerId="ADAL" clId="{1BA913EF-EE17-4E90-BB83-548F732EE041}" dt="2024-07-17T15:35:51.500" v="293" actId="167"/>
        <pc:sldMkLst>
          <pc:docMk/>
          <pc:sldMk cId="222930144" sldId="266"/>
        </pc:sldMkLst>
      </pc:sldChg>
      <pc:sldChg chg="delSp add del mod">
        <pc:chgData name="Turner, Steven" userId="195fe138-c5cf-4253-9eba-b8968b449355" providerId="ADAL" clId="{1BA913EF-EE17-4E90-BB83-548F732EE041}" dt="2024-07-22T09:46:21.920" v="311" actId="47"/>
        <pc:sldMkLst>
          <pc:docMk/>
          <pc:sldMk cId="1297756498" sldId="267"/>
        </pc:sldMkLst>
      </pc:sldChg>
      <pc:sldChg chg="add del">
        <pc:chgData name="Turner, Steven" userId="195fe138-c5cf-4253-9eba-b8968b449355" providerId="ADAL" clId="{1BA913EF-EE17-4E90-BB83-548F732EE041}" dt="2024-07-12T15:31:04.396" v="283" actId="47"/>
        <pc:sldMkLst>
          <pc:docMk/>
          <pc:sldMk cId="2663478566" sldId="289"/>
        </pc:sldMkLst>
      </pc:sldChg>
      <pc:sldChg chg="add del">
        <pc:chgData name="Turner, Steven" userId="195fe138-c5cf-4253-9eba-b8968b449355" providerId="ADAL" clId="{1BA913EF-EE17-4E90-BB83-548F732EE041}" dt="2024-07-12T15:31:04.396" v="283" actId="47"/>
        <pc:sldMkLst>
          <pc:docMk/>
          <pc:sldMk cId="1311091812" sldId="290"/>
        </pc:sldMkLst>
      </pc:sldChg>
      <pc:sldChg chg="add del">
        <pc:chgData name="Turner, Steven" userId="195fe138-c5cf-4253-9eba-b8968b449355" providerId="ADAL" clId="{1BA913EF-EE17-4E90-BB83-548F732EE041}" dt="2024-07-12T15:31:04.396" v="283" actId="47"/>
        <pc:sldMkLst>
          <pc:docMk/>
          <pc:sldMk cId="3759570757" sldId="291"/>
        </pc:sldMkLst>
      </pc:sldChg>
      <pc:sldChg chg="add del">
        <pc:chgData name="Turner, Steven" userId="195fe138-c5cf-4253-9eba-b8968b449355" providerId="ADAL" clId="{1BA913EF-EE17-4E90-BB83-548F732EE041}" dt="2024-07-12T15:31:04.396" v="283" actId="47"/>
        <pc:sldMkLst>
          <pc:docMk/>
          <pc:sldMk cId="2227381639" sldId="292"/>
        </pc:sldMkLst>
      </pc:sldChg>
      <pc:sldChg chg="addSp modSp add mod setBg">
        <pc:chgData name="Turner, Steven" userId="195fe138-c5cf-4253-9eba-b8968b449355" providerId="ADAL" clId="{1BA913EF-EE17-4E90-BB83-548F732EE041}" dt="2024-07-22T09:47:20.581" v="317" actId="167"/>
        <pc:sldMkLst>
          <pc:docMk/>
          <pc:sldMk cId="1723385879" sldId="399"/>
        </pc:sldMkLst>
      </pc:sldChg>
      <pc:sldChg chg="addSp modSp add mod">
        <pc:chgData name="Turner, Steven" userId="195fe138-c5cf-4253-9eba-b8968b449355" providerId="ADAL" clId="{1BA913EF-EE17-4E90-BB83-548F732EE041}" dt="2024-07-22T09:46:17.022" v="310" actId="167"/>
        <pc:sldMkLst>
          <pc:docMk/>
          <pc:sldMk cId="310122309" sldId="407"/>
        </pc:sldMkLst>
      </pc:sldChg>
      <pc:sldChg chg="new del">
        <pc:chgData name="Turner, Steven" userId="195fe138-c5cf-4253-9eba-b8968b449355" providerId="ADAL" clId="{1BA913EF-EE17-4E90-BB83-548F732EE041}" dt="2024-07-22T09:47:02.916" v="315" actId="47"/>
        <pc:sldMkLst>
          <pc:docMk/>
          <pc:sldMk cId="546658218" sldId="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FF7A6-8164-4733-8624-1C408D1504E2}" type="datetimeFigureOut">
              <a:rPr lang="en-GB" smtClean="0"/>
              <a:t>28/04/2025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7FC6A-A920-487F-B0C5-0369725695B1}" type="slidenum">
              <a:rPr lang="en-GB" smtClean="0"/>
              <a:t>‹#›</a:t>
            </a:fld>
            <a:endParaRPr lang="en-GB"/>
          </a:p>
        </p:txBody>
      </p:sp>
    </p:spTree>
    <p:extLst>
      <p:ext uri="{BB962C8B-B14F-4D97-AF65-F5344CB8AC3E}">
        <p14:creationId xmlns:p14="http://schemas.microsoft.com/office/powerpoint/2010/main" val="148224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96DDE2-FA54-47E8-82EA-6F85FA7F856E}" type="slidenum">
              <a:rPr lang="en-GB" smtClean="0"/>
              <a:t>1</a:t>
            </a:fld>
            <a:endParaRPr lang="en-GB"/>
          </a:p>
        </p:txBody>
      </p:sp>
    </p:spTree>
    <p:extLst>
      <p:ext uri="{BB962C8B-B14F-4D97-AF65-F5344CB8AC3E}">
        <p14:creationId xmlns:p14="http://schemas.microsoft.com/office/powerpoint/2010/main" val="134637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96DDE2-FA54-47E8-82EA-6F85FA7F856E}" type="slidenum">
              <a:rPr lang="en-GB" smtClean="0"/>
              <a:t>2</a:t>
            </a:fld>
            <a:endParaRPr lang="en-GB"/>
          </a:p>
        </p:txBody>
      </p:sp>
    </p:spTree>
    <p:extLst>
      <p:ext uri="{BB962C8B-B14F-4D97-AF65-F5344CB8AC3E}">
        <p14:creationId xmlns:p14="http://schemas.microsoft.com/office/powerpoint/2010/main" val="156458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B333FD64-147C-4C49-BEF2-A05E89A29BA4}" type="slidenum">
              <a:rPr lang="en-GB" smtClean="0"/>
              <a:t>3</a:t>
            </a:fld>
            <a:endParaRPr lang="en-GB"/>
          </a:p>
        </p:txBody>
      </p:sp>
    </p:spTree>
    <p:extLst>
      <p:ext uri="{BB962C8B-B14F-4D97-AF65-F5344CB8AC3E}">
        <p14:creationId xmlns:p14="http://schemas.microsoft.com/office/powerpoint/2010/main" val="374070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ea typeface="Calibri"/>
              <a:cs typeface="Calibri"/>
            </a:endParaRPr>
          </a:p>
        </p:txBody>
      </p:sp>
      <p:sp>
        <p:nvSpPr>
          <p:cNvPr id="4" name="Slide Number Placeholder 3"/>
          <p:cNvSpPr>
            <a:spLocks noGrp="1"/>
          </p:cNvSpPr>
          <p:nvPr>
            <p:ph type="sldNum" sz="quarter" idx="5"/>
          </p:nvPr>
        </p:nvSpPr>
        <p:spPr/>
        <p:txBody>
          <a:bodyPr/>
          <a:lstStyle/>
          <a:p>
            <a:pPr rtl="0"/>
            <a:fld id="{0D0EDF81-139F-488C-872B-4720FBA6BF98}" type="slidenum">
              <a:rPr lang="en-GB" noProof="0" smtClean="0"/>
              <a:t>5</a:t>
            </a:fld>
            <a:endParaRPr lang="en-GB" noProof="0"/>
          </a:p>
        </p:txBody>
      </p:sp>
    </p:spTree>
    <p:extLst>
      <p:ext uri="{BB962C8B-B14F-4D97-AF65-F5344CB8AC3E}">
        <p14:creationId xmlns:p14="http://schemas.microsoft.com/office/powerpoint/2010/main" val="328828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22A22-B785-06D6-FFD9-C3524DA22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57829-4287-F4A7-EB11-64D17788E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C0E7E-3E85-0354-C4E2-E634EDF377E5}"/>
              </a:ext>
            </a:extLst>
          </p:cNvPr>
          <p:cNvSpPr>
            <a:spLocks noGrp="1"/>
          </p:cNvSpPr>
          <p:nvPr>
            <p:ph type="body" idx="1"/>
          </p:nvPr>
        </p:nvSpPr>
        <p:spPr/>
        <p:txBody>
          <a:bodyPr/>
          <a:lstStyle/>
          <a:p>
            <a:endParaRPr lang="en-GB" b="1" dirty="0">
              <a:ea typeface="Calibri"/>
              <a:cs typeface="Calibri"/>
            </a:endParaRPr>
          </a:p>
        </p:txBody>
      </p:sp>
      <p:sp>
        <p:nvSpPr>
          <p:cNvPr id="4" name="Slide Number Placeholder 3">
            <a:extLst>
              <a:ext uri="{FF2B5EF4-FFF2-40B4-BE49-F238E27FC236}">
                <a16:creationId xmlns:a16="http://schemas.microsoft.com/office/drawing/2014/main" id="{A36B447F-FAFA-0A53-C2C6-D4B6C8D611E4}"/>
              </a:ext>
            </a:extLst>
          </p:cNvPr>
          <p:cNvSpPr>
            <a:spLocks noGrp="1"/>
          </p:cNvSpPr>
          <p:nvPr>
            <p:ph type="sldNum" sz="quarter" idx="5"/>
          </p:nvPr>
        </p:nvSpPr>
        <p:spPr/>
        <p:txBody>
          <a:bodyPr/>
          <a:lstStyle/>
          <a:p>
            <a:pPr rtl="0"/>
            <a:fld id="{0D0EDF81-139F-488C-872B-4720FBA6BF98}" type="slidenum">
              <a:rPr lang="en-GB" noProof="0" smtClean="0"/>
              <a:t>6</a:t>
            </a:fld>
            <a:endParaRPr lang="en-GB" noProof="0"/>
          </a:p>
        </p:txBody>
      </p:sp>
    </p:spTree>
    <p:extLst>
      <p:ext uri="{BB962C8B-B14F-4D97-AF65-F5344CB8AC3E}">
        <p14:creationId xmlns:p14="http://schemas.microsoft.com/office/powerpoint/2010/main" val="399132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2871-4540-5D4D-B8E4-6638415C2A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71CA66-054C-E1F9-FF51-151AEDB08A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E823D5-6890-7484-FE20-D2822D6D278D}"/>
              </a:ext>
            </a:extLst>
          </p:cNvPr>
          <p:cNvSpPr>
            <a:spLocks noGrp="1"/>
          </p:cNvSpPr>
          <p:nvPr>
            <p:ph type="dt" sz="half" idx="10"/>
          </p:nvPr>
        </p:nvSpPr>
        <p:spPr/>
        <p:txBody>
          <a:bodyPr/>
          <a:lstStyle/>
          <a:p>
            <a:fld id="{A931FD63-D3E2-4301-A129-0C9DB38D9951}" type="datetimeFigureOut">
              <a:rPr lang="en-GB" smtClean="0"/>
              <a:t>28/04/2025</a:t>
            </a:fld>
            <a:endParaRPr lang="en-GB"/>
          </a:p>
        </p:txBody>
      </p:sp>
      <p:sp>
        <p:nvSpPr>
          <p:cNvPr id="5" name="Footer Placeholder 4">
            <a:extLst>
              <a:ext uri="{FF2B5EF4-FFF2-40B4-BE49-F238E27FC236}">
                <a16:creationId xmlns:a16="http://schemas.microsoft.com/office/drawing/2014/main" id="{B2B5C923-D925-BD25-3224-80157E090D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9AB4C6-A157-A83E-234F-B309BA56D3D4}"/>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276670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2846-FC9C-C151-9B0C-66A0C2A57B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4EB720-A005-B423-19CC-B24C879E8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757D16-586A-8B7F-32FB-C19990915A66}"/>
              </a:ext>
            </a:extLst>
          </p:cNvPr>
          <p:cNvSpPr>
            <a:spLocks noGrp="1"/>
          </p:cNvSpPr>
          <p:nvPr>
            <p:ph type="dt" sz="half" idx="10"/>
          </p:nvPr>
        </p:nvSpPr>
        <p:spPr/>
        <p:txBody>
          <a:bodyPr/>
          <a:lstStyle/>
          <a:p>
            <a:fld id="{A931FD63-D3E2-4301-A129-0C9DB38D9951}" type="datetimeFigureOut">
              <a:rPr lang="en-GB" smtClean="0"/>
              <a:t>28/04/2025</a:t>
            </a:fld>
            <a:endParaRPr lang="en-GB"/>
          </a:p>
        </p:txBody>
      </p:sp>
      <p:sp>
        <p:nvSpPr>
          <p:cNvPr id="5" name="Footer Placeholder 4">
            <a:extLst>
              <a:ext uri="{FF2B5EF4-FFF2-40B4-BE49-F238E27FC236}">
                <a16:creationId xmlns:a16="http://schemas.microsoft.com/office/drawing/2014/main" id="{C93AA5F8-035E-9413-9787-D2ADCEC6E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C8BA20-1A60-31C4-549D-4F378EBED041}"/>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58764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E1EF2B-AA9A-D389-D9D5-10759404C5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C86995-474C-B645-E1D6-D936B03799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844612-FA23-0C2E-4F02-4DFF77356BC9}"/>
              </a:ext>
            </a:extLst>
          </p:cNvPr>
          <p:cNvSpPr>
            <a:spLocks noGrp="1"/>
          </p:cNvSpPr>
          <p:nvPr>
            <p:ph type="dt" sz="half" idx="10"/>
          </p:nvPr>
        </p:nvSpPr>
        <p:spPr/>
        <p:txBody>
          <a:bodyPr/>
          <a:lstStyle/>
          <a:p>
            <a:fld id="{A931FD63-D3E2-4301-A129-0C9DB38D9951}" type="datetimeFigureOut">
              <a:rPr lang="en-GB" smtClean="0"/>
              <a:t>28/04/2025</a:t>
            </a:fld>
            <a:endParaRPr lang="en-GB"/>
          </a:p>
        </p:txBody>
      </p:sp>
      <p:sp>
        <p:nvSpPr>
          <p:cNvPr id="5" name="Footer Placeholder 4">
            <a:extLst>
              <a:ext uri="{FF2B5EF4-FFF2-40B4-BE49-F238E27FC236}">
                <a16:creationId xmlns:a16="http://schemas.microsoft.com/office/drawing/2014/main" id="{55B197F8-95E1-01DA-318E-F14AE4DC15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D8F036-A4C4-69D9-1768-A15938EBD295}"/>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212283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r>
              <a:rPr lang="en-GB" noProof="0"/>
              <a:t>9/3/20XX</a:t>
            </a:r>
          </a:p>
        </p:txBody>
      </p:sp>
      <p:sp>
        <p:nvSpPr>
          <p:cNvPr id="5" name="Footer Placeholder 4"/>
          <p:cNvSpPr>
            <a:spLocks noGrp="1"/>
          </p:cNvSpPr>
          <p:nvPr>
            <p:ph type="ftr" sz="quarter" idx="11"/>
          </p:nvPr>
        </p:nvSpPr>
        <p:spPr/>
        <p:txBody>
          <a:bodyPr/>
          <a:lstStyle/>
          <a:p>
            <a:pPr rtl="0"/>
            <a:r>
              <a:rPr lang="en-GB" noProof="0"/>
              <a:t>Presentation Title</a:t>
            </a:r>
          </a:p>
        </p:txBody>
      </p:sp>
      <p:sp>
        <p:nvSpPr>
          <p:cNvPr id="6" name="Slide Number Placeholder 5"/>
          <p:cNvSpPr>
            <a:spLocks noGrp="1"/>
          </p:cNvSpPr>
          <p:nvPr>
            <p:ph type="sldNum" sz="quarter" idx="12"/>
          </p:nvPr>
        </p:nvSpPr>
        <p:spPr/>
        <p:txBody>
          <a:bodyPr/>
          <a:lstStyle/>
          <a:p>
            <a:pPr rtl="0"/>
            <a:fld id="{B9713C8C-8E70-45D5-AE59-23E60168254E}" type="slidenum">
              <a:rPr lang="en-GB" noProof="0" smtClean="0"/>
              <a:t>‹#›</a:t>
            </a:fld>
            <a:endParaRPr lang="en-GB" noProof="0"/>
          </a:p>
        </p:txBody>
      </p:sp>
    </p:spTree>
    <p:extLst>
      <p:ext uri="{BB962C8B-B14F-4D97-AF65-F5344CB8AC3E}">
        <p14:creationId xmlns:p14="http://schemas.microsoft.com/office/powerpoint/2010/main" val="52517091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AA4C-58C0-81C1-78CF-924238746A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1E2D72-F053-7F6B-A888-63AA45514E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0ECC88-B696-06F9-F863-9ED378F40EB9}"/>
              </a:ext>
            </a:extLst>
          </p:cNvPr>
          <p:cNvSpPr>
            <a:spLocks noGrp="1"/>
          </p:cNvSpPr>
          <p:nvPr>
            <p:ph type="dt" sz="half" idx="10"/>
          </p:nvPr>
        </p:nvSpPr>
        <p:spPr/>
        <p:txBody>
          <a:bodyPr/>
          <a:lstStyle/>
          <a:p>
            <a:fld id="{A931FD63-D3E2-4301-A129-0C9DB38D9951}" type="datetimeFigureOut">
              <a:rPr lang="en-GB" smtClean="0"/>
              <a:t>28/04/2025</a:t>
            </a:fld>
            <a:endParaRPr lang="en-GB"/>
          </a:p>
        </p:txBody>
      </p:sp>
      <p:sp>
        <p:nvSpPr>
          <p:cNvPr id="5" name="Footer Placeholder 4">
            <a:extLst>
              <a:ext uri="{FF2B5EF4-FFF2-40B4-BE49-F238E27FC236}">
                <a16:creationId xmlns:a16="http://schemas.microsoft.com/office/drawing/2014/main" id="{2402C31F-6CAD-70AD-BEF5-D9CDB8FCB8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385AB7-5142-71F9-9643-7E101838A0A8}"/>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422362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06A6-EBAB-31C6-C6DB-275ED07259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C5FD15-2FC1-8634-735D-35C3196192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FF99CE-41A6-E3D3-47C7-91351C57BB27}"/>
              </a:ext>
            </a:extLst>
          </p:cNvPr>
          <p:cNvSpPr>
            <a:spLocks noGrp="1"/>
          </p:cNvSpPr>
          <p:nvPr>
            <p:ph type="dt" sz="half" idx="10"/>
          </p:nvPr>
        </p:nvSpPr>
        <p:spPr/>
        <p:txBody>
          <a:bodyPr/>
          <a:lstStyle/>
          <a:p>
            <a:fld id="{A931FD63-D3E2-4301-A129-0C9DB38D9951}" type="datetimeFigureOut">
              <a:rPr lang="en-GB" smtClean="0"/>
              <a:t>28/04/2025</a:t>
            </a:fld>
            <a:endParaRPr lang="en-GB"/>
          </a:p>
        </p:txBody>
      </p:sp>
      <p:sp>
        <p:nvSpPr>
          <p:cNvPr id="5" name="Footer Placeholder 4">
            <a:extLst>
              <a:ext uri="{FF2B5EF4-FFF2-40B4-BE49-F238E27FC236}">
                <a16:creationId xmlns:a16="http://schemas.microsoft.com/office/drawing/2014/main" id="{162F4DCE-F60F-BC22-9D36-39AC7B67F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6E8483-96E7-491E-3825-7B8494791756}"/>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22623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7B28-E7AF-10F9-412F-549C23CA11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B730E0-8A8F-8DF5-DCCD-330E71E430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AC6B3F-F67B-8D52-82AC-C7A95023D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6A65D6-BCC5-8B23-7C8C-87E8952F7F67}"/>
              </a:ext>
            </a:extLst>
          </p:cNvPr>
          <p:cNvSpPr>
            <a:spLocks noGrp="1"/>
          </p:cNvSpPr>
          <p:nvPr>
            <p:ph type="dt" sz="half" idx="10"/>
          </p:nvPr>
        </p:nvSpPr>
        <p:spPr/>
        <p:txBody>
          <a:bodyPr/>
          <a:lstStyle/>
          <a:p>
            <a:fld id="{A931FD63-D3E2-4301-A129-0C9DB38D9951}" type="datetimeFigureOut">
              <a:rPr lang="en-GB" smtClean="0"/>
              <a:t>28/04/2025</a:t>
            </a:fld>
            <a:endParaRPr lang="en-GB"/>
          </a:p>
        </p:txBody>
      </p:sp>
      <p:sp>
        <p:nvSpPr>
          <p:cNvPr id="6" name="Footer Placeholder 5">
            <a:extLst>
              <a:ext uri="{FF2B5EF4-FFF2-40B4-BE49-F238E27FC236}">
                <a16:creationId xmlns:a16="http://schemas.microsoft.com/office/drawing/2014/main" id="{D6E21E62-AAA8-00BE-8921-4D34397099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561885-4EEA-CE5C-C514-9AA1DF9D7B55}"/>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09269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76F48-401F-D31D-89E6-B60DF53C5C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AC3A4B-DBDC-C15B-DB66-DEF78A8497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84223-769E-0813-D0CE-D4F0531EB6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AC7385-60BB-E671-2674-F225FAE598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E6B514-6EB5-236A-8A8B-2C45083C2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6211AF-F86B-6D7B-422D-3169AA00259B}"/>
              </a:ext>
            </a:extLst>
          </p:cNvPr>
          <p:cNvSpPr>
            <a:spLocks noGrp="1"/>
          </p:cNvSpPr>
          <p:nvPr>
            <p:ph type="dt" sz="half" idx="10"/>
          </p:nvPr>
        </p:nvSpPr>
        <p:spPr/>
        <p:txBody>
          <a:bodyPr/>
          <a:lstStyle/>
          <a:p>
            <a:fld id="{A931FD63-D3E2-4301-A129-0C9DB38D9951}" type="datetimeFigureOut">
              <a:rPr lang="en-GB" smtClean="0"/>
              <a:t>28/04/2025</a:t>
            </a:fld>
            <a:endParaRPr lang="en-GB"/>
          </a:p>
        </p:txBody>
      </p:sp>
      <p:sp>
        <p:nvSpPr>
          <p:cNvPr id="8" name="Footer Placeholder 7">
            <a:extLst>
              <a:ext uri="{FF2B5EF4-FFF2-40B4-BE49-F238E27FC236}">
                <a16:creationId xmlns:a16="http://schemas.microsoft.com/office/drawing/2014/main" id="{D6F4C544-6FFB-EB0D-1916-A0919F2201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B3C7D8-04ED-9D40-7EFB-F6AEA3C1B48A}"/>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15166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467D-627D-3CA8-2E9F-FD73D741FA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01F692-5E51-74D7-7DBF-21210CE36CCB}"/>
              </a:ext>
            </a:extLst>
          </p:cNvPr>
          <p:cNvSpPr>
            <a:spLocks noGrp="1"/>
          </p:cNvSpPr>
          <p:nvPr>
            <p:ph type="dt" sz="half" idx="10"/>
          </p:nvPr>
        </p:nvSpPr>
        <p:spPr/>
        <p:txBody>
          <a:bodyPr/>
          <a:lstStyle/>
          <a:p>
            <a:fld id="{A931FD63-D3E2-4301-A129-0C9DB38D9951}" type="datetimeFigureOut">
              <a:rPr lang="en-GB" smtClean="0"/>
              <a:t>28/04/2025</a:t>
            </a:fld>
            <a:endParaRPr lang="en-GB"/>
          </a:p>
        </p:txBody>
      </p:sp>
      <p:sp>
        <p:nvSpPr>
          <p:cNvPr id="4" name="Footer Placeholder 3">
            <a:extLst>
              <a:ext uri="{FF2B5EF4-FFF2-40B4-BE49-F238E27FC236}">
                <a16:creationId xmlns:a16="http://schemas.microsoft.com/office/drawing/2014/main" id="{A4026049-59F1-F8B1-56D0-6963E818D9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599AF1-710C-A476-AB9F-A3CB777DEBDB}"/>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298919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7A77A8-427F-A7AA-A5C6-97E850028A62}"/>
              </a:ext>
            </a:extLst>
          </p:cNvPr>
          <p:cNvSpPr>
            <a:spLocks noGrp="1"/>
          </p:cNvSpPr>
          <p:nvPr>
            <p:ph type="dt" sz="half" idx="10"/>
          </p:nvPr>
        </p:nvSpPr>
        <p:spPr/>
        <p:txBody>
          <a:bodyPr/>
          <a:lstStyle/>
          <a:p>
            <a:fld id="{A931FD63-D3E2-4301-A129-0C9DB38D9951}" type="datetimeFigureOut">
              <a:rPr lang="en-GB" smtClean="0"/>
              <a:t>28/04/2025</a:t>
            </a:fld>
            <a:endParaRPr lang="en-GB"/>
          </a:p>
        </p:txBody>
      </p:sp>
      <p:sp>
        <p:nvSpPr>
          <p:cNvPr id="3" name="Footer Placeholder 2">
            <a:extLst>
              <a:ext uri="{FF2B5EF4-FFF2-40B4-BE49-F238E27FC236}">
                <a16:creationId xmlns:a16="http://schemas.microsoft.com/office/drawing/2014/main" id="{D253F1E8-320B-E887-0D88-FECD5CE4A0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4312E2-F52B-2662-A822-C0E0DC60ADC7}"/>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81723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6579-A850-8A8F-FDFE-7E34A8CB1D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42AC4E-6EE7-4ACF-5DE4-FF58109393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1D00D5-32CB-19D2-E0E3-B035B89EC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50031B-AF82-1C59-EA85-5156A85856F8}"/>
              </a:ext>
            </a:extLst>
          </p:cNvPr>
          <p:cNvSpPr>
            <a:spLocks noGrp="1"/>
          </p:cNvSpPr>
          <p:nvPr>
            <p:ph type="dt" sz="half" idx="10"/>
          </p:nvPr>
        </p:nvSpPr>
        <p:spPr/>
        <p:txBody>
          <a:bodyPr/>
          <a:lstStyle/>
          <a:p>
            <a:fld id="{A931FD63-D3E2-4301-A129-0C9DB38D9951}" type="datetimeFigureOut">
              <a:rPr lang="en-GB" smtClean="0"/>
              <a:t>28/04/2025</a:t>
            </a:fld>
            <a:endParaRPr lang="en-GB"/>
          </a:p>
        </p:txBody>
      </p:sp>
      <p:sp>
        <p:nvSpPr>
          <p:cNvPr id="6" name="Footer Placeholder 5">
            <a:extLst>
              <a:ext uri="{FF2B5EF4-FFF2-40B4-BE49-F238E27FC236}">
                <a16:creationId xmlns:a16="http://schemas.microsoft.com/office/drawing/2014/main" id="{D3DD9793-491E-3FB0-9737-D196C28804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6D4BA4-46E0-5464-82E5-5C587AF2880E}"/>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49826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7319-C137-673D-1F92-EABD40F37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4F8418-774D-5C24-D37F-8078A88F9B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1D8586-FE40-6E0E-FB6D-BD218907E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C0E75-575D-546F-C98E-24497DFC3C78}"/>
              </a:ext>
            </a:extLst>
          </p:cNvPr>
          <p:cNvSpPr>
            <a:spLocks noGrp="1"/>
          </p:cNvSpPr>
          <p:nvPr>
            <p:ph type="dt" sz="half" idx="10"/>
          </p:nvPr>
        </p:nvSpPr>
        <p:spPr/>
        <p:txBody>
          <a:bodyPr/>
          <a:lstStyle/>
          <a:p>
            <a:fld id="{A931FD63-D3E2-4301-A129-0C9DB38D9951}" type="datetimeFigureOut">
              <a:rPr lang="en-GB" smtClean="0"/>
              <a:t>28/04/2025</a:t>
            </a:fld>
            <a:endParaRPr lang="en-GB"/>
          </a:p>
        </p:txBody>
      </p:sp>
      <p:sp>
        <p:nvSpPr>
          <p:cNvPr id="6" name="Footer Placeholder 5">
            <a:extLst>
              <a:ext uri="{FF2B5EF4-FFF2-40B4-BE49-F238E27FC236}">
                <a16:creationId xmlns:a16="http://schemas.microsoft.com/office/drawing/2014/main" id="{6C38036E-7187-4F7F-F3B1-4EB5047BCF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08C9C5-1077-0A04-B3FD-1C0F0402FC1B}"/>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28590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BAF81-CE85-0A9C-23DA-69EC89C1C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CFA48-AF0F-EFB6-0CF5-6FE038AF06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FA7644-F238-A333-82D1-104EA8A4DE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31FD63-D3E2-4301-A129-0C9DB38D9951}" type="datetimeFigureOut">
              <a:rPr lang="en-GB" smtClean="0"/>
              <a:t>28/04/2025</a:t>
            </a:fld>
            <a:endParaRPr lang="en-GB"/>
          </a:p>
        </p:txBody>
      </p:sp>
      <p:sp>
        <p:nvSpPr>
          <p:cNvPr id="5" name="Footer Placeholder 4">
            <a:extLst>
              <a:ext uri="{FF2B5EF4-FFF2-40B4-BE49-F238E27FC236}">
                <a16:creationId xmlns:a16="http://schemas.microsoft.com/office/drawing/2014/main" id="{58BA6149-AB8D-D67F-9A45-A167D269B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7A194A4-32D5-72C3-C9B7-91F463C4D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84746E-F1CE-4079-A6B4-BBC0A44987AE}" type="slidenum">
              <a:rPr lang="en-GB" smtClean="0"/>
              <a:t>‹#›</a:t>
            </a:fld>
            <a:endParaRPr lang="en-GB"/>
          </a:p>
        </p:txBody>
      </p:sp>
    </p:spTree>
    <p:extLst>
      <p:ext uri="{BB962C8B-B14F-4D97-AF65-F5344CB8AC3E}">
        <p14:creationId xmlns:p14="http://schemas.microsoft.com/office/powerpoint/2010/main" val="2372102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coventry.gov.uk/earlyhelpstrategy"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coventry.gov.uk/common-assessment-framework-caf/supporting-families-programme" TargetMode="External"/><Relationship Id="rId5" Type="http://schemas.openxmlformats.org/officeDocument/2006/relationships/hyperlink" Target="https://www.coventry.gov.uk/startforlife" TargetMode="External"/><Relationship Id="rId4" Type="http://schemas.openxmlformats.org/officeDocument/2006/relationships/hyperlink" Target="https://www.coventry.gov.uk/familyhub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coventrycc-my.sharepoint.com/:v:/r/personal/cvste884_coventry_gov_uk/Documents/I%20am%20Early%20Help%20V4.mp4?csf=1&amp;web=1&amp;e=zJw9T9"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A54C-4B04-D642-D591-1BF5ACB20480}"/>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756E674C-A823-FE2D-6B44-691303FC74A1}"/>
              </a:ext>
            </a:extLst>
          </p:cNvPr>
          <p:cNvPicPr>
            <a:picLocks noChangeAspect="1"/>
          </p:cNvPicPr>
          <p:nvPr/>
        </p:nvPicPr>
        <p:blipFill>
          <a:blip r:embed="rId3"/>
          <a:stretch>
            <a:fillRect/>
          </a:stretch>
        </p:blipFill>
        <p:spPr>
          <a:xfrm>
            <a:off x="0" y="0"/>
            <a:ext cx="12192000" cy="6936441"/>
          </a:xfrm>
          <a:prstGeom prst="rect">
            <a:avLst/>
          </a:prstGeom>
        </p:spPr>
      </p:pic>
      <p:sp>
        <p:nvSpPr>
          <p:cNvPr id="5" name="TextBox 4">
            <a:extLst>
              <a:ext uri="{FF2B5EF4-FFF2-40B4-BE49-F238E27FC236}">
                <a16:creationId xmlns:a16="http://schemas.microsoft.com/office/drawing/2014/main" id="{D51ED4DE-946E-431F-224A-82B7039BE9DB}"/>
              </a:ext>
            </a:extLst>
          </p:cNvPr>
          <p:cNvSpPr txBox="1"/>
          <p:nvPr/>
        </p:nvSpPr>
        <p:spPr>
          <a:xfrm>
            <a:off x="1019891" y="1120676"/>
            <a:ext cx="9984807" cy="2862322"/>
          </a:xfrm>
          <a:prstGeom prst="rect">
            <a:avLst/>
          </a:prstGeom>
          <a:noFill/>
        </p:spPr>
        <p:txBody>
          <a:bodyPr wrap="square">
            <a:spAutoFit/>
          </a:bodyPr>
          <a:lstStyle/>
          <a:p>
            <a:pPr algn="l"/>
            <a:r>
              <a:rPr lang="en-GB" sz="2000" b="0" i="0" dirty="0">
                <a:solidFill>
                  <a:srgbClr val="2D3547"/>
                </a:solidFill>
                <a:effectLst/>
                <a:latin typeface="Open Sans" panose="020B0606030504020204" pitchFamily="34" charset="0"/>
              </a:rPr>
              <a:t>Early Help is a partnership of organisations that provide help, advice and support to children, young people and families.</a:t>
            </a:r>
          </a:p>
          <a:p>
            <a:pPr algn="l"/>
            <a:endParaRPr lang="en-GB" sz="2000" b="0" i="0" dirty="0">
              <a:solidFill>
                <a:srgbClr val="2D3547"/>
              </a:solidFill>
              <a:effectLst/>
              <a:latin typeface="Open Sans" panose="020B0606030504020204" pitchFamily="34" charset="0"/>
            </a:endParaRPr>
          </a:p>
          <a:p>
            <a:pPr algn="l"/>
            <a:r>
              <a:rPr lang="en-GB" sz="2000" b="0" i="0" dirty="0">
                <a:solidFill>
                  <a:srgbClr val="2D3547"/>
                </a:solidFill>
                <a:effectLst/>
                <a:latin typeface="Open Sans" panose="020B0606030504020204" pitchFamily="34" charset="0"/>
              </a:rPr>
              <a:t>The aim of Early Help is to help as soon as possible by providing the right help at the right time by the right people.</a:t>
            </a:r>
          </a:p>
          <a:p>
            <a:pPr algn="l"/>
            <a:endParaRPr lang="en-GB" sz="2000" b="0" i="0" dirty="0">
              <a:solidFill>
                <a:srgbClr val="2D3547"/>
              </a:solidFill>
              <a:effectLst/>
              <a:latin typeface="Open Sans" panose="020B0606030504020204" pitchFamily="34" charset="0"/>
            </a:endParaRPr>
          </a:p>
          <a:p>
            <a:pPr algn="l"/>
            <a:r>
              <a:rPr lang="en-GB" sz="2000" b="0" i="0" dirty="0">
                <a:solidFill>
                  <a:srgbClr val="2D3547"/>
                </a:solidFill>
                <a:effectLst/>
                <a:latin typeface="Open Sans" panose="020B0606030504020204" pitchFamily="34" charset="0"/>
              </a:rPr>
              <a:t>Early Help services can help families, children and young people - pre-birth to 19 years old and 25 years old where there are special educational needs or disabilities.</a:t>
            </a:r>
          </a:p>
        </p:txBody>
      </p:sp>
      <p:pic>
        <p:nvPicPr>
          <p:cNvPr id="3" name="Picture 2" descr="A logo with people holding hands&#10;&#10;Description automatically generated">
            <a:extLst>
              <a:ext uri="{FF2B5EF4-FFF2-40B4-BE49-F238E27FC236}">
                <a16:creationId xmlns:a16="http://schemas.microsoft.com/office/drawing/2014/main" id="{5844F823-C4CA-E5AD-B7CB-5F8995A87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6628" y="489857"/>
            <a:ext cx="938448" cy="939273"/>
          </a:xfrm>
          <a:prstGeom prst="rect">
            <a:avLst/>
          </a:prstGeom>
        </p:spPr>
      </p:pic>
    </p:spTree>
    <p:extLst>
      <p:ext uri="{BB962C8B-B14F-4D97-AF65-F5344CB8AC3E}">
        <p14:creationId xmlns:p14="http://schemas.microsoft.com/office/powerpoint/2010/main" val="292514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A54C-4B04-D642-D591-1BF5ACB20480}"/>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FEE1F7D5-013E-462C-466E-986F524DBCF5}"/>
              </a:ext>
            </a:extLst>
          </p:cNvPr>
          <p:cNvPicPr>
            <a:picLocks noChangeAspect="1"/>
          </p:cNvPicPr>
          <p:nvPr/>
        </p:nvPicPr>
        <p:blipFill>
          <a:blip r:embed="rId3"/>
          <a:stretch>
            <a:fillRect/>
          </a:stretch>
        </p:blipFill>
        <p:spPr>
          <a:xfrm>
            <a:off x="0" y="0"/>
            <a:ext cx="12192000" cy="6936441"/>
          </a:xfrm>
          <a:prstGeom prst="rect">
            <a:avLst/>
          </a:prstGeom>
        </p:spPr>
      </p:pic>
      <p:sp>
        <p:nvSpPr>
          <p:cNvPr id="6" name="Title 1">
            <a:extLst>
              <a:ext uri="{FF2B5EF4-FFF2-40B4-BE49-F238E27FC236}">
                <a16:creationId xmlns:a16="http://schemas.microsoft.com/office/drawing/2014/main" id="{2FA10CF8-3CAD-183D-C9CD-F09F9CFBBDF1}"/>
              </a:ext>
            </a:extLst>
          </p:cNvPr>
          <p:cNvSpPr txBox="1">
            <a:spLocks/>
          </p:cNvSpPr>
          <p:nvPr/>
        </p:nvSpPr>
        <p:spPr>
          <a:xfrm>
            <a:off x="838199" y="1165225"/>
            <a:ext cx="9314501"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rgbClr val="FF3399"/>
              </a:solidFill>
              <a:latin typeface="+mn-lt"/>
            </a:endParaRPr>
          </a:p>
        </p:txBody>
      </p:sp>
      <p:pic>
        <p:nvPicPr>
          <p:cNvPr id="12" name="Picture 11">
            <a:extLst>
              <a:ext uri="{FF2B5EF4-FFF2-40B4-BE49-F238E27FC236}">
                <a16:creationId xmlns:a16="http://schemas.microsoft.com/office/drawing/2014/main" id="{84C78481-43B6-FCE1-A4DC-1B6024C41B8C}"/>
              </a:ext>
            </a:extLst>
          </p:cNvPr>
          <p:cNvPicPr>
            <a:picLocks noChangeAspect="1"/>
          </p:cNvPicPr>
          <p:nvPr/>
        </p:nvPicPr>
        <p:blipFill rotWithShape="1">
          <a:blip r:embed="rId4"/>
          <a:srcRect l="43224" t="18246" r="4177" b="11228"/>
          <a:stretch/>
        </p:blipFill>
        <p:spPr>
          <a:xfrm>
            <a:off x="5034834" y="517153"/>
            <a:ext cx="6826507" cy="4969248"/>
          </a:xfrm>
          <a:prstGeom prst="rect">
            <a:avLst/>
          </a:prstGeom>
        </p:spPr>
      </p:pic>
      <p:sp>
        <p:nvSpPr>
          <p:cNvPr id="4" name="TextBox 3">
            <a:extLst>
              <a:ext uri="{FF2B5EF4-FFF2-40B4-BE49-F238E27FC236}">
                <a16:creationId xmlns:a16="http://schemas.microsoft.com/office/drawing/2014/main" id="{3ADEF23D-EF84-81C2-7B24-696D26EDEB32}"/>
              </a:ext>
            </a:extLst>
          </p:cNvPr>
          <p:cNvSpPr txBox="1"/>
          <p:nvPr/>
        </p:nvSpPr>
        <p:spPr>
          <a:xfrm>
            <a:off x="405927" y="223867"/>
            <a:ext cx="4564008" cy="4524315"/>
          </a:xfrm>
          <a:prstGeom prst="rect">
            <a:avLst/>
          </a:prstGeom>
          <a:noFill/>
        </p:spPr>
        <p:txBody>
          <a:bodyPr wrap="square">
            <a:spAutoFit/>
          </a:bodyPr>
          <a:lstStyle/>
          <a:p>
            <a:endParaRPr lang="en-GB" b="1" dirty="0"/>
          </a:p>
          <a:p>
            <a:r>
              <a:rPr lang="en-GB" dirty="0"/>
              <a:t>You can see from this honeycomb affect the early help system of support.</a:t>
            </a:r>
          </a:p>
          <a:p>
            <a:r>
              <a:rPr lang="en-GB" dirty="0"/>
              <a:t> </a:t>
            </a:r>
          </a:p>
          <a:p>
            <a:r>
              <a:rPr lang="en-GB" dirty="0"/>
              <a:t>The Early Help System is not a single service. It is a network of services, processes and interactions that aim to help children, young people and families at the earliest opportunity.</a:t>
            </a:r>
          </a:p>
          <a:p>
            <a:endParaRPr lang="en-GB" dirty="0"/>
          </a:p>
          <a:p>
            <a:r>
              <a:rPr lang="en-GB" dirty="0"/>
              <a:t>A strong Early Help System is made up of many different types of practitioners and services who operate as one.</a:t>
            </a:r>
          </a:p>
          <a:p>
            <a:endParaRPr lang="en-GB" dirty="0"/>
          </a:p>
          <a:p>
            <a:r>
              <a:rPr lang="en-GB" dirty="0"/>
              <a:t>You will note that the schools are a vital part of the Early Help Strategy.</a:t>
            </a:r>
          </a:p>
        </p:txBody>
      </p:sp>
    </p:spTree>
    <p:extLst>
      <p:ext uri="{BB962C8B-B14F-4D97-AF65-F5344CB8AC3E}">
        <p14:creationId xmlns:p14="http://schemas.microsoft.com/office/powerpoint/2010/main" val="118735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B16F1289-93A3-EEC9-2A56-0DED8CCD716F}"/>
              </a:ext>
            </a:extLst>
          </p:cNvPr>
          <p:cNvPicPr>
            <a:picLocks noChangeAspect="1"/>
          </p:cNvPicPr>
          <p:nvPr/>
        </p:nvPicPr>
        <p:blipFill>
          <a:blip r:embed="rId3"/>
          <a:stretch>
            <a:fillRect/>
          </a:stretch>
        </p:blipFill>
        <p:spPr>
          <a:xfrm>
            <a:off x="0" y="0"/>
            <a:ext cx="12192000" cy="6936441"/>
          </a:xfrm>
          <a:prstGeom prst="rect">
            <a:avLst/>
          </a:prstGeom>
        </p:spPr>
      </p:pic>
      <p:sp>
        <p:nvSpPr>
          <p:cNvPr id="4" name="Title 3">
            <a:extLst>
              <a:ext uri="{FF2B5EF4-FFF2-40B4-BE49-F238E27FC236}">
                <a16:creationId xmlns:a16="http://schemas.microsoft.com/office/drawing/2014/main" id="{12DAFCFD-8522-BB0E-16A5-90CAB489D713}"/>
              </a:ext>
            </a:extLst>
          </p:cNvPr>
          <p:cNvSpPr>
            <a:spLocks noGrp="1"/>
          </p:cNvSpPr>
          <p:nvPr>
            <p:ph type="title"/>
          </p:nvPr>
        </p:nvSpPr>
        <p:spPr>
          <a:xfrm>
            <a:off x="62993" y="232895"/>
            <a:ext cx="10036047" cy="842870"/>
          </a:xfrm>
        </p:spPr>
        <p:txBody>
          <a:bodyPr>
            <a:normAutofit fontScale="90000"/>
          </a:bodyPr>
          <a:lstStyle/>
          <a:p>
            <a:r>
              <a:rPr lang="en-GB" b="1" dirty="0">
                <a:solidFill>
                  <a:srgbClr val="0070C0"/>
                </a:solidFill>
              </a:rPr>
              <a:t>Two funded National Programmes delivered to provide local Early Help to families </a:t>
            </a:r>
          </a:p>
        </p:txBody>
      </p:sp>
      <p:pic>
        <p:nvPicPr>
          <p:cNvPr id="6" name="Picture 5">
            <a:extLst>
              <a:ext uri="{FF2B5EF4-FFF2-40B4-BE49-F238E27FC236}">
                <a16:creationId xmlns:a16="http://schemas.microsoft.com/office/drawing/2014/main" id="{E1A429EE-6980-F427-0F60-1F570978A216}"/>
              </a:ext>
            </a:extLst>
          </p:cNvPr>
          <p:cNvPicPr>
            <a:picLocks noChangeAspect="1"/>
          </p:cNvPicPr>
          <p:nvPr/>
        </p:nvPicPr>
        <p:blipFill>
          <a:blip r:embed="rId4"/>
          <a:stretch>
            <a:fillRect/>
          </a:stretch>
        </p:blipFill>
        <p:spPr>
          <a:xfrm>
            <a:off x="3347616" y="1283229"/>
            <a:ext cx="3076581" cy="4369981"/>
          </a:xfrm>
          <a:prstGeom prst="rect">
            <a:avLst/>
          </a:prstGeom>
        </p:spPr>
      </p:pic>
      <p:pic>
        <p:nvPicPr>
          <p:cNvPr id="8" name="Picture 7">
            <a:extLst>
              <a:ext uri="{FF2B5EF4-FFF2-40B4-BE49-F238E27FC236}">
                <a16:creationId xmlns:a16="http://schemas.microsoft.com/office/drawing/2014/main" id="{12C9F322-1F23-A5F4-15C9-9ABF197C3DB4}"/>
              </a:ext>
            </a:extLst>
          </p:cNvPr>
          <p:cNvPicPr>
            <a:picLocks noChangeAspect="1"/>
          </p:cNvPicPr>
          <p:nvPr/>
        </p:nvPicPr>
        <p:blipFill>
          <a:blip r:embed="rId5"/>
          <a:stretch>
            <a:fillRect/>
          </a:stretch>
        </p:blipFill>
        <p:spPr>
          <a:xfrm>
            <a:off x="7674429" y="1153400"/>
            <a:ext cx="3853334" cy="4766653"/>
          </a:xfrm>
          <a:prstGeom prst="rect">
            <a:avLst/>
          </a:prstGeom>
        </p:spPr>
      </p:pic>
      <p:pic>
        <p:nvPicPr>
          <p:cNvPr id="3" name="Picture 2" descr="A logo with colorful flowers&#10;&#10;Description automatically generated">
            <a:extLst>
              <a:ext uri="{FF2B5EF4-FFF2-40B4-BE49-F238E27FC236}">
                <a16:creationId xmlns:a16="http://schemas.microsoft.com/office/drawing/2014/main" id="{659B95D6-01BF-E297-9AA4-19F89BEFE776}"/>
              </a:ext>
            </a:extLst>
          </p:cNvPr>
          <p:cNvPicPr>
            <a:picLocks noChangeAspect="1"/>
          </p:cNvPicPr>
          <p:nvPr/>
        </p:nvPicPr>
        <p:blipFill>
          <a:blip r:embed="rId6"/>
          <a:stretch>
            <a:fillRect/>
          </a:stretch>
        </p:blipFill>
        <p:spPr>
          <a:xfrm>
            <a:off x="919797" y="1283229"/>
            <a:ext cx="1508022" cy="1600421"/>
          </a:xfrm>
          <a:prstGeom prst="rect">
            <a:avLst/>
          </a:prstGeom>
        </p:spPr>
      </p:pic>
      <p:pic>
        <p:nvPicPr>
          <p:cNvPr id="7" name="Picture 6" descr="A logo with people holding hands&#10;&#10;Description automatically generated">
            <a:extLst>
              <a:ext uri="{FF2B5EF4-FFF2-40B4-BE49-F238E27FC236}">
                <a16:creationId xmlns:a16="http://schemas.microsoft.com/office/drawing/2014/main" id="{91AFBC72-018F-0AAE-340D-D036803D19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51570" y="415280"/>
            <a:ext cx="1295740" cy="1296879"/>
          </a:xfrm>
          <a:prstGeom prst="rect">
            <a:avLst/>
          </a:prstGeom>
        </p:spPr>
      </p:pic>
    </p:spTree>
    <p:extLst>
      <p:ext uri="{BB962C8B-B14F-4D97-AF65-F5344CB8AC3E}">
        <p14:creationId xmlns:p14="http://schemas.microsoft.com/office/powerpoint/2010/main" val="31012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FE06C5F9-F64B-DD4A-36AF-2E3051D1E15E}"/>
              </a:ext>
            </a:extLst>
          </p:cNvPr>
          <p:cNvPicPr>
            <a:picLocks noChangeAspect="1"/>
          </p:cNvPicPr>
          <p:nvPr/>
        </p:nvPicPr>
        <p:blipFill>
          <a:blip r:embed="rId2"/>
          <a:stretch>
            <a:fillRect/>
          </a:stretch>
        </p:blipFill>
        <p:spPr>
          <a:xfrm>
            <a:off x="0" y="-8467"/>
            <a:ext cx="12192000" cy="6936441"/>
          </a:xfrm>
          <a:prstGeom prst="rect">
            <a:avLst/>
          </a:prstGeom>
        </p:spPr>
      </p:pic>
      <p:pic>
        <p:nvPicPr>
          <p:cNvPr id="4" name="Content Placeholder 3">
            <a:extLst>
              <a:ext uri="{FF2B5EF4-FFF2-40B4-BE49-F238E27FC236}">
                <a16:creationId xmlns:a16="http://schemas.microsoft.com/office/drawing/2014/main" id="{4A30782A-99CE-C827-841C-90E0EC5FF25B}"/>
              </a:ext>
            </a:extLst>
          </p:cNvPr>
          <p:cNvPicPr>
            <a:picLocks noGrp="1" noChangeAspect="1"/>
          </p:cNvPicPr>
          <p:nvPr>
            <p:ph idx="1"/>
          </p:nvPr>
        </p:nvPicPr>
        <p:blipFill>
          <a:blip r:embed="rId3"/>
          <a:stretch>
            <a:fillRect/>
          </a:stretch>
        </p:blipFill>
        <p:spPr>
          <a:xfrm>
            <a:off x="5549901" y="660399"/>
            <a:ext cx="6128324" cy="4351338"/>
          </a:xfrm>
          <a:prstGeom prst="rect">
            <a:avLst/>
          </a:prstGeom>
        </p:spPr>
      </p:pic>
      <p:sp>
        <p:nvSpPr>
          <p:cNvPr id="12" name="TextBox 11">
            <a:extLst>
              <a:ext uri="{FF2B5EF4-FFF2-40B4-BE49-F238E27FC236}">
                <a16:creationId xmlns:a16="http://schemas.microsoft.com/office/drawing/2014/main" id="{AC19A25F-26AA-2CAB-C6E5-C5954F47C3EF}"/>
              </a:ext>
            </a:extLst>
          </p:cNvPr>
          <p:cNvSpPr txBox="1"/>
          <p:nvPr/>
        </p:nvSpPr>
        <p:spPr>
          <a:xfrm>
            <a:off x="406401" y="525270"/>
            <a:ext cx="4723629" cy="2031325"/>
          </a:xfrm>
          <a:prstGeom prst="rect">
            <a:avLst/>
          </a:prstGeom>
          <a:noFill/>
        </p:spPr>
        <p:txBody>
          <a:bodyPr wrap="square">
            <a:spAutoFit/>
          </a:bodyPr>
          <a:lstStyle/>
          <a:p>
            <a:r>
              <a:rPr lang="en-GB" b="0" i="0" dirty="0">
                <a:solidFill>
                  <a:srgbClr val="2D3547"/>
                </a:solidFill>
                <a:effectLst/>
                <a:latin typeface="Open Sans" panose="020B0606030504020204" pitchFamily="34" charset="0"/>
              </a:rPr>
              <a:t>The Early Help Strategy describes how we can develop and deliver a whole system partnership offer. Coventry can collectively ensure children and their families receive the right help at the right time with the right people, to enable children to reach their full potential.</a:t>
            </a:r>
            <a:endParaRPr lang="en-GB" dirty="0"/>
          </a:p>
        </p:txBody>
      </p:sp>
      <p:sp>
        <p:nvSpPr>
          <p:cNvPr id="14" name="TextBox 13">
            <a:extLst>
              <a:ext uri="{FF2B5EF4-FFF2-40B4-BE49-F238E27FC236}">
                <a16:creationId xmlns:a16="http://schemas.microsoft.com/office/drawing/2014/main" id="{9BFDCDF3-EE82-8F25-3BA4-7D047B8B811A}"/>
              </a:ext>
            </a:extLst>
          </p:cNvPr>
          <p:cNvSpPr txBox="1"/>
          <p:nvPr/>
        </p:nvSpPr>
        <p:spPr>
          <a:xfrm>
            <a:off x="406401" y="2556595"/>
            <a:ext cx="5063066" cy="2653246"/>
          </a:xfrm>
          <a:prstGeom prst="rect">
            <a:avLst/>
          </a:prstGeom>
          <a:noFill/>
        </p:spPr>
        <p:txBody>
          <a:bodyPr wrap="square">
            <a:spAutoFit/>
          </a:bodyPr>
          <a:lstStyle/>
          <a:p>
            <a:r>
              <a:rPr lang="en-GB" b="0" i="0" dirty="0">
                <a:solidFill>
                  <a:srgbClr val="2D3547"/>
                </a:solidFill>
                <a:effectLst/>
                <a:latin typeface="Open Sans" panose="020B0606030504020204" pitchFamily="34" charset="0"/>
              </a:rPr>
              <a:t>The Early Help Strategy focuses on the implementation of the national programmes that are the key drivers in the delivery of Early Help: </a:t>
            </a:r>
          </a:p>
          <a:p>
            <a:r>
              <a:rPr lang="en-GB" b="0" i="0" dirty="0">
                <a:solidFill>
                  <a:srgbClr val="2D3547"/>
                </a:solidFill>
                <a:effectLst/>
                <a:latin typeface="Open Sans" panose="020B0606030504020204" pitchFamily="34" charset="0"/>
              </a:rPr>
              <a:t>The </a:t>
            </a:r>
            <a:r>
              <a:rPr lang="en-GB" b="1" i="0" u="sng" dirty="0">
                <a:solidFill>
                  <a:srgbClr val="633B60"/>
                </a:solidFill>
                <a:effectLst/>
                <a:latin typeface="Open Sans" panose="020B0606030504020204" pitchFamily="34" charset="0"/>
                <a:hlinkClick r:id="rId4"/>
              </a:rPr>
              <a:t>Family Hub</a:t>
            </a:r>
            <a:r>
              <a:rPr lang="en-GB" b="0" i="0" dirty="0">
                <a:solidFill>
                  <a:srgbClr val="2D3547"/>
                </a:solidFill>
                <a:effectLst/>
                <a:latin typeface="Open Sans" panose="020B0606030504020204" pitchFamily="34" charset="0"/>
              </a:rPr>
              <a:t> and </a:t>
            </a:r>
            <a:r>
              <a:rPr lang="en-GB" b="1" i="0" u="sng" dirty="0">
                <a:solidFill>
                  <a:srgbClr val="633B60"/>
                </a:solidFill>
                <a:effectLst/>
                <a:latin typeface="Open Sans" panose="020B0606030504020204" pitchFamily="34" charset="0"/>
                <a:hlinkClick r:id="rId5"/>
              </a:rPr>
              <a:t>Start for Life Programme</a:t>
            </a:r>
            <a:r>
              <a:rPr lang="en-GB" b="0" i="0" dirty="0">
                <a:solidFill>
                  <a:srgbClr val="2D3547"/>
                </a:solidFill>
                <a:effectLst/>
                <a:latin typeface="Open Sans" panose="020B0606030504020204" pitchFamily="34" charset="0"/>
              </a:rPr>
              <a:t> and the </a:t>
            </a:r>
            <a:r>
              <a:rPr lang="en-GB" b="1" i="0" u="sng" dirty="0">
                <a:solidFill>
                  <a:srgbClr val="633B60"/>
                </a:solidFill>
                <a:effectLst/>
                <a:latin typeface="Open Sans" panose="020B0606030504020204" pitchFamily="34" charset="0"/>
                <a:hlinkClick r:id="rId6"/>
              </a:rPr>
              <a:t>Supporting Families Programme</a:t>
            </a:r>
            <a:r>
              <a:rPr lang="en-GB" b="0" i="0" dirty="0">
                <a:solidFill>
                  <a:srgbClr val="2D3547"/>
                </a:solidFill>
                <a:effectLst/>
                <a:latin typeface="Open Sans" panose="020B0606030504020204" pitchFamily="34" charset="0"/>
              </a:rPr>
              <a:t> will be developed and implemented by the Early Help Partnership to enable the delivery of the Early Help Strategy.</a:t>
            </a:r>
            <a:endParaRPr lang="en-GB" dirty="0"/>
          </a:p>
        </p:txBody>
      </p:sp>
      <p:sp>
        <p:nvSpPr>
          <p:cNvPr id="5" name="TextBox 4">
            <a:extLst>
              <a:ext uri="{FF2B5EF4-FFF2-40B4-BE49-F238E27FC236}">
                <a16:creationId xmlns:a16="http://schemas.microsoft.com/office/drawing/2014/main" id="{3BCBE50C-A992-448E-EED9-5937BA3DAFE4}"/>
              </a:ext>
            </a:extLst>
          </p:cNvPr>
          <p:cNvSpPr txBox="1"/>
          <p:nvPr/>
        </p:nvSpPr>
        <p:spPr>
          <a:xfrm>
            <a:off x="6096000" y="5274733"/>
            <a:ext cx="5063066" cy="646331"/>
          </a:xfrm>
          <a:prstGeom prst="rect">
            <a:avLst/>
          </a:prstGeom>
          <a:noFill/>
        </p:spPr>
        <p:txBody>
          <a:bodyPr wrap="square">
            <a:spAutoFit/>
          </a:bodyPr>
          <a:lstStyle/>
          <a:p>
            <a:r>
              <a:rPr lang="en-GB" dirty="0">
                <a:hlinkClick r:id="rId7"/>
              </a:rPr>
              <a:t>https://www.coventry.gov.uk/earlyhelpstrategy</a:t>
            </a:r>
            <a:endParaRPr lang="en-GB" dirty="0"/>
          </a:p>
          <a:p>
            <a:endParaRPr lang="en-GB" dirty="0"/>
          </a:p>
        </p:txBody>
      </p:sp>
    </p:spTree>
    <p:extLst>
      <p:ext uri="{BB962C8B-B14F-4D97-AF65-F5344CB8AC3E}">
        <p14:creationId xmlns:p14="http://schemas.microsoft.com/office/powerpoint/2010/main" val="300052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border with kids and a wheelchair&#10;&#10;Description automatically generated with medium confidence">
            <a:extLst>
              <a:ext uri="{FF2B5EF4-FFF2-40B4-BE49-F238E27FC236}">
                <a16:creationId xmlns:a16="http://schemas.microsoft.com/office/drawing/2014/main" id="{FA81EF90-E5DC-DAF9-2332-8456D3F3EF44}"/>
              </a:ext>
            </a:extLst>
          </p:cNvPr>
          <p:cNvPicPr>
            <a:picLocks noChangeAspect="1"/>
          </p:cNvPicPr>
          <p:nvPr/>
        </p:nvPicPr>
        <p:blipFill>
          <a:blip r:embed="rId3"/>
          <a:stretch>
            <a:fillRect/>
          </a:stretch>
        </p:blipFill>
        <p:spPr>
          <a:xfrm>
            <a:off x="0" y="-8467"/>
            <a:ext cx="12192000" cy="6936441"/>
          </a:xfrm>
          <a:prstGeom prst="rect">
            <a:avLst/>
          </a:prstGeom>
        </p:spPr>
      </p:pic>
      <p:sp>
        <p:nvSpPr>
          <p:cNvPr id="2" name="Title 1">
            <a:extLst>
              <a:ext uri="{FF2B5EF4-FFF2-40B4-BE49-F238E27FC236}">
                <a16:creationId xmlns:a16="http://schemas.microsoft.com/office/drawing/2014/main" id="{0576075A-431E-253B-D720-F22C326DE752}"/>
              </a:ext>
            </a:extLst>
          </p:cNvPr>
          <p:cNvSpPr>
            <a:spLocks noGrp="1"/>
          </p:cNvSpPr>
          <p:nvPr>
            <p:ph type="title"/>
          </p:nvPr>
        </p:nvSpPr>
        <p:spPr>
          <a:xfrm>
            <a:off x="468086" y="98559"/>
            <a:ext cx="10810139" cy="569446"/>
          </a:xfrm>
        </p:spPr>
        <p:txBody>
          <a:bodyPr>
            <a:normAutofit/>
          </a:bodyPr>
          <a:lstStyle/>
          <a:p>
            <a:r>
              <a:rPr lang="en-GB" sz="2800" b="1" dirty="0">
                <a:solidFill>
                  <a:srgbClr val="0070C0"/>
                </a:solidFill>
              </a:rPr>
              <a:t>The Language of Early Help </a:t>
            </a:r>
          </a:p>
        </p:txBody>
      </p:sp>
      <p:sp>
        <p:nvSpPr>
          <p:cNvPr id="3" name="Content Placeholder 2">
            <a:extLst>
              <a:ext uri="{FF2B5EF4-FFF2-40B4-BE49-F238E27FC236}">
                <a16:creationId xmlns:a16="http://schemas.microsoft.com/office/drawing/2014/main" id="{64C74BA8-B350-91FC-89AA-7F6A6472A5F4}"/>
              </a:ext>
            </a:extLst>
          </p:cNvPr>
          <p:cNvSpPr>
            <a:spLocks noGrp="1"/>
          </p:cNvSpPr>
          <p:nvPr>
            <p:ph sz="quarter" idx="13"/>
          </p:nvPr>
        </p:nvSpPr>
        <p:spPr>
          <a:xfrm>
            <a:off x="136886" y="706333"/>
            <a:ext cx="11909101" cy="5977636"/>
          </a:xfrm>
        </p:spPr>
        <p:txBody>
          <a:bodyPr>
            <a:normAutofit/>
          </a:bodyPr>
          <a:lstStyle/>
          <a:p>
            <a:r>
              <a:rPr lang="en-GB" sz="2000" dirty="0"/>
              <a:t>Our purpose : </a:t>
            </a:r>
            <a:r>
              <a:rPr lang="en-GB" sz="2000" b="1" dirty="0"/>
              <a:t>“</a:t>
            </a:r>
            <a:r>
              <a:rPr lang="en-GB" sz="2000" b="1" cap="none" dirty="0"/>
              <a:t>Enabling children and their families to get the right help at the right time with the right people” </a:t>
            </a:r>
          </a:p>
          <a:p>
            <a:r>
              <a:rPr lang="en-GB" sz="2000" cap="none" dirty="0"/>
              <a:t>The </a:t>
            </a:r>
            <a:r>
              <a:rPr lang="en-GB" sz="2000" b="1" cap="none" dirty="0"/>
              <a:t>early help offer </a:t>
            </a:r>
            <a:r>
              <a:rPr lang="en-GB" sz="2000" cap="none" dirty="0"/>
              <a:t>– “is the support given to a child, young person and their family when a problem first emerges. Help may be required at any stage in a child’s life from prebirth to adulthood and applies to any problem or need that the family cannot deal with or meet on their own.”</a:t>
            </a:r>
          </a:p>
          <a:p>
            <a:r>
              <a:rPr lang="en-GB" sz="2000" cap="none" dirty="0"/>
              <a:t>The </a:t>
            </a:r>
            <a:r>
              <a:rPr lang="en-GB" sz="2000" b="1" cap="none" dirty="0"/>
              <a:t>early help system </a:t>
            </a:r>
            <a:r>
              <a:rPr lang="en-GB" sz="2000" cap="none" dirty="0"/>
              <a:t>: “ the network of services, processes and interactions that aim to help children, young people and their families at the earliest opportunity”. It is made up of different types of practitioners and services working together to provide a coherent and co-ordinated offer.</a:t>
            </a:r>
          </a:p>
          <a:p>
            <a:r>
              <a:rPr lang="en-GB" sz="2000" b="1" dirty="0"/>
              <a:t>Supporting Families </a:t>
            </a:r>
            <a:r>
              <a:rPr lang="en-GB" sz="2000" dirty="0"/>
              <a:t>: </a:t>
            </a:r>
            <a:r>
              <a:rPr lang="en-GB" sz="2000" cap="none" dirty="0"/>
              <a:t>an approach to work with whole families who have multiple needs through co-ordinated intensive family support. This support is identified though an early help assessment and delivered early help plan, led by a Lead practitioner and enabled by the work of the team around the family, working </a:t>
            </a:r>
            <a:r>
              <a:rPr lang="en-GB" sz="2000" b="1" i="1" cap="none" dirty="0"/>
              <a:t>with them </a:t>
            </a:r>
            <a:r>
              <a:rPr lang="en-GB" sz="2000" cap="none" dirty="0"/>
              <a:t>to help bring about sustainable changes and improve the children’s lives. </a:t>
            </a:r>
          </a:p>
          <a:p>
            <a:endParaRPr lang="en-US" cap="none" dirty="0"/>
          </a:p>
          <a:p>
            <a:endParaRPr lang="en-US" cap="none" dirty="0"/>
          </a:p>
          <a:p>
            <a:endParaRPr lang="en-US" cap="none" dirty="0"/>
          </a:p>
          <a:p>
            <a:endParaRPr lang="en-GB" dirty="0"/>
          </a:p>
        </p:txBody>
      </p:sp>
    </p:spTree>
    <p:extLst>
      <p:ext uri="{BB962C8B-B14F-4D97-AF65-F5344CB8AC3E}">
        <p14:creationId xmlns:p14="http://schemas.microsoft.com/office/powerpoint/2010/main" val="172338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8B753-9799-3AB9-9D3F-29D051A7E3D0}"/>
            </a:ext>
          </a:extLst>
        </p:cNvPr>
        <p:cNvGrpSpPr/>
        <p:nvPr/>
      </p:nvGrpSpPr>
      <p:grpSpPr>
        <a:xfrm>
          <a:off x="0" y="0"/>
          <a:ext cx="0" cy="0"/>
          <a:chOff x="0" y="0"/>
          <a:chExt cx="0" cy="0"/>
        </a:xfrm>
      </p:grpSpPr>
      <p:pic>
        <p:nvPicPr>
          <p:cNvPr id="4" name="Picture 3" descr="A yellow border with kids and a wheelchair&#10;&#10;Description automatically generated with medium confidence">
            <a:extLst>
              <a:ext uri="{FF2B5EF4-FFF2-40B4-BE49-F238E27FC236}">
                <a16:creationId xmlns:a16="http://schemas.microsoft.com/office/drawing/2014/main" id="{87B49CB2-9448-4136-FC02-47461904628C}"/>
              </a:ext>
            </a:extLst>
          </p:cNvPr>
          <p:cNvPicPr>
            <a:picLocks noChangeAspect="1"/>
          </p:cNvPicPr>
          <p:nvPr/>
        </p:nvPicPr>
        <p:blipFill>
          <a:blip r:embed="rId3"/>
          <a:stretch>
            <a:fillRect/>
          </a:stretch>
        </p:blipFill>
        <p:spPr>
          <a:xfrm>
            <a:off x="0" y="-8467"/>
            <a:ext cx="12192000" cy="6936441"/>
          </a:xfrm>
          <a:prstGeom prst="rect">
            <a:avLst/>
          </a:prstGeom>
        </p:spPr>
      </p:pic>
      <p:sp>
        <p:nvSpPr>
          <p:cNvPr id="2" name="Title 1">
            <a:extLst>
              <a:ext uri="{FF2B5EF4-FFF2-40B4-BE49-F238E27FC236}">
                <a16:creationId xmlns:a16="http://schemas.microsoft.com/office/drawing/2014/main" id="{7601E763-6156-0A20-0DF0-C3D884FC11E9}"/>
              </a:ext>
            </a:extLst>
          </p:cNvPr>
          <p:cNvSpPr>
            <a:spLocks noGrp="1"/>
          </p:cNvSpPr>
          <p:nvPr>
            <p:ph type="title"/>
          </p:nvPr>
        </p:nvSpPr>
        <p:spPr>
          <a:xfrm>
            <a:off x="468086" y="98559"/>
            <a:ext cx="10810139" cy="569446"/>
          </a:xfrm>
        </p:spPr>
        <p:txBody>
          <a:bodyPr>
            <a:normAutofit/>
          </a:bodyPr>
          <a:lstStyle/>
          <a:p>
            <a:r>
              <a:rPr lang="en-GB" sz="2800" b="1" dirty="0">
                <a:solidFill>
                  <a:srgbClr val="0070C0"/>
                </a:solidFill>
              </a:rPr>
              <a:t>The Language of Early Help </a:t>
            </a:r>
          </a:p>
        </p:txBody>
      </p:sp>
      <p:sp>
        <p:nvSpPr>
          <p:cNvPr id="3" name="Content Placeholder 2">
            <a:extLst>
              <a:ext uri="{FF2B5EF4-FFF2-40B4-BE49-F238E27FC236}">
                <a16:creationId xmlns:a16="http://schemas.microsoft.com/office/drawing/2014/main" id="{867B09C0-3A0F-7A96-4DAE-8E3FC25234B9}"/>
              </a:ext>
            </a:extLst>
          </p:cNvPr>
          <p:cNvSpPr>
            <a:spLocks noGrp="1"/>
          </p:cNvSpPr>
          <p:nvPr>
            <p:ph sz="quarter" idx="13"/>
          </p:nvPr>
        </p:nvSpPr>
        <p:spPr>
          <a:xfrm>
            <a:off x="136886" y="706333"/>
            <a:ext cx="11909101" cy="5977636"/>
          </a:xfrm>
        </p:spPr>
        <p:txBody>
          <a:bodyPr>
            <a:normAutofit/>
          </a:bodyPr>
          <a:lstStyle/>
          <a:p>
            <a:r>
              <a:rPr lang="en-GB" sz="2000" b="1" dirty="0"/>
              <a:t>The Family Hub Offer : </a:t>
            </a:r>
            <a:r>
              <a:rPr lang="en-GB" sz="2000" cap="none" dirty="0"/>
              <a:t>the universal front door to families, offering a “one stop shop” of family support services for </a:t>
            </a:r>
            <a:r>
              <a:rPr lang="en-GB" sz="2000" b="1" cap="none" dirty="0"/>
              <a:t>all</a:t>
            </a:r>
            <a:r>
              <a:rPr lang="en-GB" sz="2000" cap="none" dirty="0"/>
              <a:t> families.  This is a partnership offer provided from across a wide range of sources of help that connect together to provide high quality joined up support. The offer includes services delivered from a Hub building, delivered in communities and through a virtual offer.  It is based on three principles of Access, Connections and Relationships. </a:t>
            </a:r>
            <a:endParaRPr lang="en-US" sz="2000" cap="none" dirty="0"/>
          </a:p>
          <a:p>
            <a:pPr lvl="0"/>
            <a:r>
              <a:rPr lang="en-GB" sz="2000" b="1" dirty="0"/>
              <a:t>Start for Life Offer – </a:t>
            </a:r>
            <a:r>
              <a:rPr lang="en-GB" sz="2000" cap="none" dirty="0"/>
              <a:t>the universal offer available to all families in the first 1001 days (0-2) bringing together 6 mandated services,  which are core to the family hub offer. </a:t>
            </a:r>
          </a:p>
          <a:p>
            <a:pPr lvl="1"/>
            <a:r>
              <a:rPr lang="en-GB" sz="2000" cap="none" dirty="0"/>
              <a:t>Midwifery</a:t>
            </a:r>
            <a:endParaRPr lang="en-US" sz="2000" cap="none" dirty="0"/>
          </a:p>
          <a:p>
            <a:pPr lvl="1"/>
            <a:r>
              <a:rPr lang="en-GB" sz="2000" cap="none" dirty="0"/>
              <a:t>Health Visiting</a:t>
            </a:r>
            <a:endParaRPr lang="en-US" sz="2000" cap="none" dirty="0"/>
          </a:p>
          <a:p>
            <a:pPr lvl="1"/>
            <a:r>
              <a:rPr lang="en-GB" sz="2000" cap="none" dirty="0"/>
              <a:t>Perinatal mental health support</a:t>
            </a:r>
            <a:endParaRPr lang="en-US" sz="2000" cap="none" dirty="0"/>
          </a:p>
          <a:p>
            <a:pPr lvl="1"/>
            <a:r>
              <a:rPr lang="en-GB" sz="2000" cap="none" dirty="0"/>
              <a:t>Infant Feeding</a:t>
            </a:r>
            <a:endParaRPr lang="en-US" sz="2000" cap="none" dirty="0"/>
          </a:p>
          <a:p>
            <a:pPr lvl="1"/>
            <a:r>
              <a:rPr lang="en-GB" sz="2000" cap="none" dirty="0"/>
              <a:t>Early years SEND</a:t>
            </a:r>
            <a:endParaRPr lang="en-US" sz="2000" cap="none" dirty="0"/>
          </a:p>
          <a:p>
            <a:pPr lvl="1"/>
            <a:r>
              <a:rPr lang="en-GB" sz="2000" cap="none" dirty="0"/>
              <a:t>Family help (safeguarding)</a:t>
            </a:r>
          </a:p>
          <a:p>
            <a:endParaRPr lang="en-US" cap="none" dirty="0"/>
          </a:p>
          <a:p>
            <a:endParaRPr lang="en-US" cap="none" dirty="0"/>
          </a:p>
          <a:p>
            <a:endParaRPr lang="en-US" cap="none" dirty="0"/>
          </a:p>
          <a:p>
            <a:endParaRPr lang="en-GB" dirty="0"/>
          </a:p>
        </p:txBody>
      </p:sp>
    </p:spTree>
    <p:extLst>
      <p:ext uri="{BB962C8B-B14F-4D97-AF65-F5344CB8AC3E}">
        <p14:creationId xmlns:p14="http://schemas.microsoft.com/office/powerpoint/2010/main" val="395239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711741D4-0CC8-64A9-683C-261169775AC1}"/>
              </a:ext>
            </a:extLst>
          </p:cNvPr>
          <p:cNvPicPr>
            <a:picLocks noChangeAspect="1"/>
          </p:cNvPicPr>
          <p:nvPr/>
        </p:nvPicPr>
        <p:blipFill>
          <a:blip r:embed="rId2"/>
          <a:stretch>
            <a:fillRect/>
          </a:stretch>
        </p:blipFill>
        <p:spPr>
          <a:xfrm>
            <a:off x="0" y="0"/>
            <a:ext cx="12192000" cy="6936441"/>
          </a:xfrm>
          <a:prstGeom prst="rect">
            <a:avLst/>
          </a:prstGeom>
        </p:spPr>
      </p:pic>
      <p:sp>
        <p:nvSpPr>
          <p:cNvPr id="3" name="Content Placeholder 2">
            <a:extLst>
              <a:ext uri="{FF2B5EF4-FFF2-40B4-BE49-F238E27FC236}">
                <a16:creationId xmlns:a16="http://schemas.microsoft.com/office/drawing/2014/main" id="{8FE80A41-F640-489A-1339-ABB7733FCA68}"/>
              </a:ext>
            </a:extLst>
          </p:cNvPr>
          <p:cNvSpPr>
            <a:spLocks noGrp="1"/>
          </p:cNvSpPr>
          <p:nvPr>
            <p:ph idx="1"/>
          </p:nvPr>
        </p:nvSpPr>
        <p:spPr>
          <a:xfrm>
            <a:off x="838200" y="1996092"/>
            <a:ext cx="10515600" cy="4351338"/>
          </a:xfrm>
        </p:spPr>
        <p:txBody>
          <a:bodyPr/>
          <a:lstStyle/>
          <a:p>
            <a:pPr marL="0" indent="0" algn="ctr" rtl="0" fontAlgn="base">
              <a:buNone/>
            </a:pPr>
            <a:endParaRPr lang="en-US" sz="4000" b="0" i="0" dirty="0">
              <a:solidFill>
                <a:srgbClr val="000000"/>
              </a:solidFill>
              <a:effectLst/>
              <a:highlight>
                <a:srgbClr val="F5F5F5"/>
              </a:highlight>
              <a:latin typeface="Segoe UI" panose="020B0502040204020203" pitchFamily="34" charset="0"/>
            </a:endParaRPr>
          </a:p>
          <a:p>
            <a:pPr marL="0" indent="0" algn="ctr" rtl="0" fontAlgn="base">
              <a:buNone/>
            </a:pPr>
            <a:r>
              <a:rPr lang="en-US" sz="4000" b="0" i="0" u="sng" strike="noStrike" dirty="0">
                <a:solidFill>
                  <a:srgbClr val="0563C1"/>
                </a:solidFill>
                <a:effectLst/>
                <a:highlight>
                  <a:srgbClr val="F5F5F5"/>
                </a:highlight>
                <a:latin typeface="Calibri" panose="020F0502020204030204" pitchFamily="34" charset="0"/>
                <a:hlinkClick r:id="rId3"/>
              </a:rPr>
              <a:t>I am Early Help V4.mp4</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Segoe UI" panose="020B0502040204020203" pitchFamily="34" charset="0"/>
            </a:endParaRPr>
          </a:p>
          <a:p>
            <a:endParaRPr lang="en-GB" dirty="0"/>
          </a:p>
        </p:txBody>
      </p:sp>
      <p:sp>
        <p:nvSpPr>
          <p:cNvPr id="6" name="TextBox 5">
            <a:extLst>
              <a:ext uri="{FF2B5EF4-FFF2-40B4-BE49-F238E27FC236}">
                <a16:creationId xmlns:a16="http://schemas.microsoft.com/office/drawing/2014/main" id="{F7A09423-11B4-89D0-D8CC-4A0A2FD6BED3}"/>
              </a:ext>
            </a:extLst>
          </p:cNvPr>
          <p:cNvSpPr txBox="1"/>
          <p:nvPr/>
        </p:nvSpPr>
        <p:spPr>
          <a:xfrm>
            <a:off x="3899999" y="754139"/>
            <a:ext cx="4564008" cy="1569660"/>
          </a:xfrm>
          <a:prstGeom prst="rect">
            <a:avLst/>
          </a:prstGeom>
          <a:noFill/>
        </p:spPr>
        <p:txBody>
          <a:bodyPr wrap="square">
            <a:spAutoFit/>
          </a:bodyPr>
          <a:lstStyle/>
          <a:p>
            <a:endParaRPr lang="en-GB" sz="2400" b="1" dirty="0"/>
          </a:p>
          <a:p>
            <a:r>
              <a:rPr lang="en-GB" sz="2400" dirty="0"/>
              <a:t>A video has been produced to highlight the early help system.</a:t>
            </a:r>
          </a:p>
          <a:p>
            <a:endParaRPr lang="en-GB" sz="2400" dirty="0"/>
          </a:p>
        </p:txBody>
      </p:sp>
    </p:spTree>
    <p:extLst>
      <p:ext uri="{BB962C8B-B14F-4D97-AF65-F5344CB8AC3E}">
        <p14:creationId xmlns:p14="http://schemas.microsoft.com/office/powerpoint/2010/main" val="222930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TotalTime>
  <Words>664</Words>
  <Application>Microsoft Office PowerPoint</Application>
  <PresentationFormat>Widescreen</PresentationFormat>
  <Paragraphs>45</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Aptos Display</vt:lpstr>
      <vt:lpstr>Arial</vt:lpstr>
      <vt:lpstr>Calibri</vt:lpstr>
      <vt:lpstr>Open Sans</vt:lpstr>
      <vt:lpstr>Segoe UI</vt:lpstr>
      <vt:lpstr>Office Theme</vt:lpstr>
      <vt:lpstr>PowerPoint Presentation</vt:lpstr>
      <vt:lpstr>PowerPoint Presentation</vt:lpstr>
      <vt:lpstr>Two funded National Programmes delivered to provide local Early Help to families </vt:lpstr>
      <vt:lpstr>PowerPoint Presentation</vt:lpstr>
      <vt:lpstr>The Language of Early Help </vt:lpstr>
      <vt:lpstr>The Language of Early Help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Steven</dc:creator>
  <cp:lastModifiedBy>Turner, Steven</cp:lastModifiedBy>
  <cp:revision>1</cp:revision>
  <dcterms:created xsi:type="dcterms:W3CDTF">2024-07-09T14:59:47Z</dcterms:created>
  <dcterms:modified xsi:type="dcterms:W3CDTF">2025-04-28T14:56:12Z</dcterms:modified>
</cp:coreProperties>
</file>