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3" r:id="rId2"/>
    <p:sldId id="264" r:id="rId3"/>
    <p:sldId id="265" r:id="rId4"/>
    <p:sldId id="26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59" d="100"/>
          <a:sy n="59" d="100"/>
        </p:scale>
        <p:origin x="92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urner, Steven" userId="195fe138-c5cf-4253-9eba-b8968b449355" providerId="ADAL" clId="{FD3A218D-20B4-4A7A-B779-A14754526931}"/>
    <pc:docChg chg="custSel addSld delSld modSld">
      <pc:chgData name="Turner, Steven" userId="195fe138-c5cf-4253-9eba-b8968b449355" providerId="ADAL" clId="{FD3A218D-20B4-4A7A-B779-A14754526931}" dt="2025-04-28T14:26:07.701" v="1655" actId="20577"/>
      <pc:docMkLst>
        <pc:docMk/>
      </pc:docMkLst>
      <pc:sldChg chg="modSp mod">
        <pc:chgData name="Turner, Steven" userId="195fe138-c5cf-4253-9eba-b8968b449355" providerId="ADAL" clId="{FD3A218D-20B4-4A7A-B779-A14754526931}" dt="2025-04-28T14:17:03.161" v="588" actId="313"/>
        <pc:sldMkLst>
          <pc:docMk/>
          <pc:sldMk cId="2925140649" sldId="263"/>
        </pc:sldMkLst>
        <pc:spChg chg="mod">
          <ac:chgData name="Turner, Steven" userId="195fe138-c5cf-4253-9eba-b8968b449355" providerId="ADAL" clId="{FD3A218D-20B4-4A7A-B779-A14754526931}" dt="2025-04-28T14:17:03.161" v="588" actId="313"/>
          <ac:spMkLst>
            <pc:docMk/>
            <pc:sldMk cId="2925140649" sldId="263"/>
            <ac:spMk id="5" creationId="{D51ED4DE-946E-431F-224A-82B7039BE9DB}"/>
          </ac:spMkLst>
        </pc:spChg>
      </pc:sldChg>
      <pc:sldChg chg="modSp add mod">
        <pc:chgData name="Turner, Steven" userId="195fe138-c5cf-4253-9eba-b8968b449355" providerId="ADAL" clId="{FD3A218D-20B4-4A7A-B779-A14754526931}" dt="2025-04-28T14:21:05.298" v="1119" actId="1076"/>
        <pc:sldMkLst>
          <pc:docMk/>
          <pc:sldMk cId="4226877331" sldId="264"/>
        </pc:sldMkLst>
        <pc:spChg chg="mod">
          <ac:chgData name="Turner, Steven" userId="195fe138-c5cf-4253-9eba-b8968b449355" providerId="ADAL" clId="{FD3A218D-20B4-4A7A-B779-A14754526931}" dt="2025-04-28T14:21:05.298" v="1119" actId="1076"/>
          <ac:spMkLst>
            <pc:docMk/>
            <pc:sldMk cId="4226877331" sldId="264"/>
            <ac:spMk id="5" creationId="{0902EDEE-777E-B59B-92A9-29EC5559A49C}"/>
          </ac:spMkLst>
        </pc:spChg>
      </pc:sldChg>
      <pc:sldChg chg="modSp add mod">
        <pc:chgData name="Turner, Steven" userId="195fe138-c5cf-4253-9eba-b8968b449355" providerId="ADAL" clId="{FD3A218D-20B4-4A7A-B779-A14754526931}" dt="2025-04-28T14:25:34.371" v="1605" actId="20577"/>
        <pc:sldMkLst>
          <pc:docMk/>
          <pc:sldMk cId="126628695" sldId="265"/>
        </pc:sldMkLst>
        <pc:spChg chg="mod">
          <ac:chgData name="Turner, Steven" userId="195fe138-c5cf-4253-9eba-b8968b449355" providerId="ADAL" clId="{FD3A218D-20B4-4A7A-B779-A14754526931}" dt="2025-04-28T14:25:34.371" v="1605" actId="20577"/>
          <ac:spMkLst>
            <pc:docMk/>
            <pc:sldMk cId="126628695" sldId="265"/>
            <ac:spMk id="5" creationId="{E5FF0703-A275-0C72-6A02-1C594F6CFFD5}"/>
          </ac:spMkLst>
        </pc:spChg>
      </pc:sldChg>
      <pc:sldChg chg="modSp add mod">
        <pc:chgData name="Turner, Steven" userId="195fe138-c5cf-4253-9eba-b8968b449355" providerId="ADAL" clId="{FD3A218D-20B4-4A7A-B779-A14754526931}" dt="2025-04-28T14:26:07.701" v="1655" actId="20577"/>
        <pc:sldMkLst>
          <pc:docMk/>
          <pc:sldMk cId="3521956717" sldId="266"/>
        </pc:sldMkLst>
        <pc:spChg chg="mod">
          <ac:chgData name="Turner, Steven" userId="195fe138-c5cf-4253-9eba-b8968b449355" providerId="ADAL" clId="{FD3A218D-20B4-4A7A-B779-A14754526931}" dt="2025-04-28T14:26:07.701" v="1655" actId="20577"/>
          <ac:spMkLst>
            <pc:docMk/>
            <pc:sldMk cId="3521956717" sldId="266"/>
            <ac:spMk id="5" creationId="{1BB7C6C1-3A8E-7A9E-7E02-8534A1A6AA97}"/>
          </ac:spMkLst>
        </pc:spChg>
      </pc:sldChg>
      <pc:sldChg chg="del">
        <pc:chgData name="Turner, Steven" userId="195fe138-c5cf-4253-9eba-b8968b449355" providerId="ADAL" clId="{FD3A218D-20B4-4A7A-B779-A14754526931}" dt="2025-04-28T14:10:10.802" v="0" actId="47"/>
        <pc:sldMkLst>
          <pc:docMk/>
          <pc:sldMk cId="2663478566" sldId="289"/>
        </pc:sldMkLst>
      </pc:sldChg>
      <pc:sldChg chg="del">
        <pc:chgData name="Turner, Steven" userId="195fe138-c5cf-4253-9eba-b8968b449355" providerId="ADAL" clId="{FD3A218D-20B4-4A7A-B779-A14754526931}" dt="2025-04-28T14:10:10.802" v="0" actId="47"/>
        <pc:sldMkLst>
          <pc:docMk/>
          <pc:sldMk cId="1311091812" sldId="290"/>
        </pc:sldMkLst>
      </pc:sldChg>
      <pc:sldChg chg="del">
        <pc:chgData name="Turner, Steven" userId="195fe138-c5cf-4253-9eba-b8968b449355" providerId="ADAL" clId="{FD3A218D-20B4-4A7A-B779-A14754526931}" dt="2025-04-28T14:10:10.802" v="0" actId="47"/>
        <pc:sldMkLst>
          <pc:docMk/>
          <pc:sldMk cId="3759570757" sldId="291"/>
        </pc:sldMkLst>
      </pc:sldChg>
      <pc:sldChg chg="del">
        <pc:chgData name="Turner, Steven" userId="195fe138-c5cf-4253-9eba-b8968b449355" providerId="ADAL" clId="{FD3A218D-20B4-4A7A-B779-A14754526931}" dt="2025-04-28T14:10:10.802" v="0" actId="47"/>
        <pc:sldMkLst>
          <pc:docMk/>
          <pc:sldMk cId="2227381639" sldId="29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DFF7A6-8164-4733-8624-1C408D1504E2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47FC6A-A920-487F-B0C5-0369725695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22445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96DDE2-FA54-47E8-82EA-6F85FA7F856E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63707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782AF0-A45F-C45C-A4BA-67CC625112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B49292F-635E-9553-DD2A-5B4AE0AF8C0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F7B1A12-E138-58E7-C36B-2B28E1B665D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23FAA4-2A7F-6467-55EC-859CB87574A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96DDE2-FA54-47E8-82EA-6F85FA7F856E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34719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E69136-8196-66DA-7E62-DC5EE09E64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2372649-4E6F-F512-D352-A54C55C8400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6B74A77-36D3-AF37-AB6E-1EAFE24F38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F7EC38-17E4-7DA8-D4B7-15DAB83A481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96DDE2-FA54-47E8-82EA-6F85FA7F856E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5542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1005C6-62AB-8DBD-E5A9-B37879C25E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B78CD60-845B-F870-F8C5-0A8A9333273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BEDCAC7-13BA-503F-46B6-B5985695A8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DC26A5-31FF-FAF1-F2D6-3B1835A27FC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96DDE2-FA54-47E8-82EA-6F85FA7F856E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52264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222871-4540-5D4D-B8E4-6638415C2A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671CA66-054C-E1F9-FF51-151AEDB08A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E823D5-6890-7484-FE20-D2822D6D27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1FD63-D3E2-4301-A129-0C9DB38D9951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B5C923-D925-BD25-3224-80157E090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9AB4C6-A157-A83E-234F-B309BA56D3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746E-F1CE-4079-A6B4-BBC0A44987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6704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FC2846-FC9C-C151-9B0C-66A0C2A57B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4EB720-A005-B423-19CC-B24C879E81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757D16-586A-8B7F-32FB-C19990915A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1FD63-D3E2-4301-A129-0C9DB38D9951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3AA5F8-035E-9413-9787-D2ADCEC6E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C8BA20-1A60-31C4-549D-4F378EBED0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746E-F1CE-4079-A6B4-BBC0A44987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7643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1E1EF2B-AA9A-D389-D9D5-10759404C5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C86995-474C-B645-E1D6-D936B03799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844612-FA23-0C2E-4F02-4DFF77356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1FD63-D3E2-4301-A129-0C9DB38D9951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B197F8-95E1-01DA-318E-F14AE4DC1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D8F036-A4C4-69D9-1768-A15938EBD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746E-F1CE-4079-A6B4-BBC0A44987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2283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A9AA4C-58C0-81C1-78CF-924238746A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1E2D72-F053-7F6B-A888-63AA45514E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0ECC88-B696-06F9-F863-9ED378F40E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1FD63-D3E2-4301-A129-0C9DB38D9951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02C31F-6CAD-70AD-BEF5-D9CDB8FCB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385AB7-5142-71F9-9643-7E101838A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746E-F1CE-4079-A6B4-BBC0A44987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3628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3906A6-EBAB-31C6-C6DB-275ED07259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5FD15-2FC1-8634-735D-35C3196192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FF99CE-41A6-E3D3-47C7-91351C57BB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1FD63-D3E2-4301-A129-0C9DB38D9951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2F4DCE-F60F-BC22-9D36-39AC7B67F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6E8483-96E7-491E-3825-7B8494791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746E-F1CE-4079-A6B4-BBC0A44987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6231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517B28-E7AF-10F9-412F-549C23CA11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B730E0-8A8F-8DF5-DCCD-330E71E430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AC6B3F-F67B-8D52-82AC-C7A95023DF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6A65D6-BCC5-8B23-7C8C-87E8952F7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1FD63-D3E2-4301-A129-0C9DB38D9951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E21E62-AAA8-00BE-8921-4D3439709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561885-4EEA-CE5C-C514-9AA1DF9D7B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746E-F1CE-4079-A6B4-BBC0A44987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2698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076F48-401F-D31D-89E6-B60DF53C5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AC3A4B-DBDC-C15B-DB66-DEF78A8497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B84223-769E-0813-D0CE-D4F0531EB6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AC7385-60BB-E671-2674-F225FAE598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AE6B514-6EB5-236A-8A8B-2C45083C28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56211AF-F86B-6D7B-422D-3169AA0025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1FD63-D3E2-4301-A129-0C9DB38D9951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F4C544-6FFB-EB0D-1916-A0919F2201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CB3C7D8-04ED-9D40-7EFB-F6AEA3C1B4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746E-F1CE-4079-A6B4-BBC0A44987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663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62467D-627D-3CA8-2E9F-FD73D741FA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01F692-5E51-74D7-7DBF-21210CE36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1FD63-D3E2-4301-A129-0C9DB38D9951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026049-59F1-F8B1-56D0-6963E818D9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A599AF1-710C-A476-AB9F-A3CB777DE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746E-F1CE-4079-A6B4-BBC0A44987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9196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67A77A8-427F-A7AA-A5C6-97E850028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1FD63-D3E2-4301-A129-0C9DB38D9951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53F1E8-320B-E887-0D88-FECD5CE4A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4312E2-F52B-2662-A822-C0E0DC60AD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746E-F1CE-4079-A6B4-BBC0A44987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7237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0D6579-A850-8A8F-FDFE-7E34A8CB1D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42AC4E-6EE7-4ACF-5DE4-FF58109393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1D00D5-32CB-19D2-E0E3-B035B89EC9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50031B-AF82-1C59-EA85-5156A85856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1FD63-D3E2-4301-A129-0C9DB38D9951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DD9793-491E-3FB0-9737-D196C28804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6D4BA4-46E0-5464-82E5-5C587AF288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746E-F1CE-4079-A6B4-BBC0A44987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8264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8C7319-C137-673D-1F92-EABD40F37F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94F8418-774D-5C24-D37F-8078A88F9B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1D8586-FE40-6E0E-FB6D-BD218907EF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BC0E75-575D-546F-C98E-24497DFC3C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1FD63-D3E2-4301-A129-0C9DB38D9951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38036E-7187-4F7F-F3B1-4EB5047BCF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08C9C5-1077-0A04-B3FD-1C0F0402F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746E-F1CE-4079-A6B4-BBC0A44987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5905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02BAF81-CE85-0A9C-23DA-69EC89C1CA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5CFA48-AF0F-EFB6-0CF5-6FE038AF06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FA7644-F238-A333-82D1-104EA8A4DE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931FD63-D3E2-4301-A129-0C9DB38D9951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BA6149-AB8D-D67F-9A45-A167D269BC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A194A4-32D5-72C3-C9B7-91F463C4DE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284746E-F1CE-4079-A6B4-BBC0A44987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2102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earlyhelp@coventry.gov.uk" TargetMode="External"/><Relationship Id="rId4" Type="http://schemas.openxmlformats.org/officeDocument/2006/relationships/hyperlink" Target="tel:08008870545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BCA54C-4B04-D642-D591-1BF5ACB204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yellow border with kids and a wheelchair&#10;&#10;Description automatically generated with medium confidence">
            <a:extLst>
              <a:ext uri="{FF2B5EF4-FFF2-40B4-BE49-F238E27FC236}">
                <a16:creationId xmlns:a16="http://schemas.microsoft.com/office/drawing/2014/main" id="{756E674C-A823-FE2D-6B44-691303FC74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93644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51ED4DE-946E-431F-224A-82B7039BE9DB}"/>
              </a:ext>
            </a:extLst>
          </p:cNvPr>
          <p:cNvSpPr txBox="1"/>
          <p:nvPr/>
        </p:nvSpPr>
        <p:spPr>
          <a:xfrm>
            <a:off x="1148080" y="1044139"/>
            <a:ext cx="10088879" cy="41857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3200" dirty="0"/>
              <a:t>The Role OF The Lead Practitioner</a:t>
            </a:r>
          </a:p>
          <a:p>
            <a:pPr algn="l"/>
            <a:endParaRPr lang="en-GB" dirty="0"/>
          </a:p>
          <a:p>
            <a:pPr algn="l"/>
            <a:r>
              <a:rPr lang="en-GB" sz="2400" dirty="0"/>
              <a:t>A Lead Practitioner can be any professional from any agency within the Early Help Partnership</a:t>
            </a:r>
          </a:p>
          <a:p>
            <a:pPr algn="l"/>
            <a:endParaRPr lang="en-GB" sz="2400" dirty="0"/>
          </a:p>
          <a:p>
            <a:pPr algn="l"/>
            <a:r>
              <a:rPr lang="en-GB" sz="2400" dirty="0"/>
              <a:t>The role of a Lead Practitioner requires a commitment to a family, the professional taking on the role is required to act as the families advocate and be responsible for coordinating the families early help episode.</a:t>
            </a:r>
          </a:p>
          <a:p>
            <a:pPr algn="l"/>
            <a:endParaRPr lang="en-GB" sz="2400" dirty="0"/>
          </a:p>
          <a:p>
            <a:pPr algn="l"/>
            <a:r>
              <a:rPr lang="en-GB" sz="2400" dirty="0"/>
              <a:t>It involves liaising with the family, and other agencies to create a Team Around The Family.  </a:t>
            </a:r>
            <a:endParaRPr lang="en-GB" sz="2400" b="0" i="0" dirty="0">
              <a:solidFill>
                <a:srgbClr val="2D3547"/>
              </a:solidFill>
              <a:effectLst/>
              <a:latin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51406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2BBD72-8C08-31BB-5B68-1D13BF5C18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yellow border with kids and a wheelchair&#10;&#10;Description automatically generated with medium confidence">
            <a:extLst>
              <a:ext uri="{FF2B5EF4-FFF2-40B4-BE49-F238E27FC236}">
                <a16:creationId xmlns:a16="http://schemas.microsoft.com/office/drawing/2014/main" id="{8067CBC4-61B9-E6DA-D078-36605A0776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93644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902EDEE-777E-B59B-92A9-29EC5559A49C}"/>
              </a:ext>
            </a:extLst>
          </p:cNvPr>
          <p:cNvSpPr txBox="1"/>
          <p:nvPr/>
        </p:nvSpPr>
        <p:spPr>
          <a:xfrm>
            <a:off x="1148080" y="608710"/>
            <a:ext cx="10088879" cy="41857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3200" dirty="0"/>
              <a:t>The Role OF The Lead Practitioner</a:t>
            </a:r>
          </a:p>
          <a:p>
            <a:pPr algn="l"/>
            <a:endParaRPr lang="en-GB" dirty="0"/>
          </a:p>
          <a:p>
            <a:pPr algn="l"/>
            <a:r>
              <a:rPr lang="en-GB" sz="2400" b="0" i="0" dirty="0">
                <a:solidFill>
                  <a:srgbClr val="2D3547"/>
                </a:solidFill>
                <a:effectLst/>
                <a:latin typeface="Open Sans" panose="020B0606030504020204" pitchFamily="34" charset="0"/>
              </a:rPr>
              <a:t>The Lead Practitioner will promote the whole family offer of early help.</a:t>
            </a:r>
          </a:p>
          <a:p>
            <a:pPr algn="l"/>
            <a:r>
              <a:rPr lang="en-GB" sz="2400" dirty="0">
                <a:solidFill>
                  <a:srgbClr val="2D3547"/>
                </a:solidFill>
                <a:latin typeface="Open Sans" panose="020B0606030504020204" pitchFamily="34" charset="0"/>
              </a:rPr>
              <a:t>They will </a:t>
            </a:r>
            <a:r>
              <a:rPr lang="en-GB" sz="2400" b="0" i="0" dirty="0">
                <a:solidFill>
                  <a:srgbClr val="2D3547"/>
                </a:solidFill>
                <a:effectLst/>
                <a:latin typeface="Open Sans" panose="020B0606030504020204" pitchFamily="34" charset="0"/>
              </a:rPr>
              <a:t>undertake the Early Help assessment with all family members.</a:t>
            </a:r>
          </a:p>
          <a:p>
            <a:pPr algn="l"/>
            <a:r>
              <a:rPr lang="en-GB" sz="2400" dirty="0">
                <a:solidFill>
                  <a:srgbClr val="2D3547"/>
                </a:solidFill>
                <a:latin typeface="Open Sans" panose="020B0606030504020204" pitchFamily="34" charset="0"/>
              </a:rPr>
              <a:t>They will create the Early Help Plan and create the Team Around The Family.</a:t>
            </a:r>
          </a:p>
          <a:p>
            <a:pPr algn="l"/>
            <a:r>
              <a:rPr lang="en-GB" sz="2400" dirty="0">
                <a:solidFill>
                  <a:srgbClr val="2D3547"/>
                </a:solidFill>
                <a:latin typeface="Open Sans" panose="020B0606030504020204" pitchFamily="34" charset="0"/>
              </a:rPr>
              <a:t>They will be responsible for starting the Early Help episode on EHM and keeping the episode up to date with recording all of the work that is taking place.</a:t>
            </a:r>
          </a:p>
        </p:txBody>
      </p:sp>
    </p:spTree>
    <p:extLst>
      <p:ext uri="{BB962C8B-B14F-4D97-AF65-F5344CB8AC3E}">
        <p14:creationId xmlns:p14="http://schemas.microsoft.com/office/powerpoint/2010/main" val="42268773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BEB34E-8494-6E1B-6823-8449420738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yellow border with kids and a wheelchair&#10;&#10;Description automatically generated with medium confidence">
            <a:extLst>
              <a:ext uri="{FF2B5EF4-FFF2-40B4-BE49-F238E27FC236}">
                <a16:creationId xmlns:a16="http://schemas.microsoft.com/office/drawing/2014/main" id="{5F6D62E4-1744-79B2-D16D-955B046EB8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93644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5FF0703-A275-0C72-6A02-1C594F6CFFD5}"/>
              </a:ext>
            </a:extLst>
          </p:cNvPr>
          <p:cNvSpPr txBox="1"/>
          <p:nvPr/>
        </p:nvSpPr>
        <p:spPr>
          <a:xfrm>
            <a:off x="1148080" y="608710"/>
            <a:ext cx="10088879" cy="48628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3200" dirty="0"/>
              <a:t>The Role OF The Lead Practitioner</a:t>
            </a:r>
          </a:p>
          <a:p>
            <a:pPr algn="l"/>
            <a:endParaRPr lang="en-GB" dirty="0"/>
          </a:p>
          <a:p>
            <a:pPr algn="l"/>
            <a:r>
              <a:rPr lang="en-GB" sz="2000" dirty="0">
                <a:solidFill>
                  <a:srgbClr val="2D3547"/>
                </a:solidFill>
                <a:latin typeface="Open Sans" panose="020B0606030504020204" pitchFamily="34" charset="0"/>
              </a:rPr>
              <a:t>If you are to take on the role on the Lead Practitioner, you will be supported throughout the journey of support that you offer.</a:t>
            </a:r>
          </a:p>
          <a:p>
            <a:pPr algn="l"/>
            <a:r>
              <a:rPr lang="en-GB" sz="2000" dirty="0">
                <a:solidFill>
                  <a:srgbClr val="2D3547"/>
                </a:solidFill>
                <a:latin typeface="Open Sans" panose="020B0606030504020204" pitchFamily="34" charset="0"/>
              </a:rPr>
              <a:t>The support that is available to you will come from either an Early Help Assessment Coordinator (EHAC) </a:t>
            </a:r>
          </a:p>
          <a:p>
            <a:pPr algn="l"/>
            <a:r>
              <a:rPr lang="en-GB" sz="2000" dirty="0">
                <a:solidFill>
                  <a:srgbClr val="2D3547"/>
                </a:solidFill>
                <a:latin typeface="Open Sans" panose="020B0606030504020204" pitchFamily="34" charset="0"/>
              </a:rPr>
              <a:t>Or</a:t>
            </a:r>
          </a:p>
          <a:p>
            <a:pPr algn="l"/>
            <a:r>
              <a:rPr lang="en-GB" sz="2000" dirty="0">
                <a:solidFill>
                  <a:srgbClr val="2D3547"/>
                </a:solidFill>
                <a:latin typeface="Open Sans" panose="020B0606030504020204" pitchFamily="34" charset="0"/>
              </a:rPr>
              <a:t>The Early Help Module (EHM) Coordinator</a:t>
            </a:r>
          </a:p>
          <a:p>
            <a:pPr algn="l"/>
            <a:endParaRPr lang="en-GB" sz="2000" dirty="0">
              <a:solidFill>
                <a:srgbClr val="2D3547"/>
              </a:solidFill>
              <a:latin typeface="Open Sans" panose="020B0606030504020204" pitchFamily="34" charset="0"/>
            </a:endParaRPr>
          </a:p>
          <a:p>
            <a:pPr algn="l"/>
            <a:r>
              <a:rPr lang="en-GB" sz="2000" dirty="0">
                <a:solidFill>
                  <a:srgbClr val="2D3547"/>
                </a:solidFill>
                <a:latin typeface="Open Sans" panose="020B0606030504020204" pitchFamily="34" charset="0"/>
              </a:rPr>
              <a:t>These can be reached via the telephone number or email address below:</a:t>
            </a:r>
          </a:p>
          <a:p>
            <a:pPr algn="l"/>
            <a:endParaRPr lang="en-GB" sz="2000" dirty="0">
              <a:solidFill>
                <a:srgbClr val="2D3547"/>
              </a:solidFill>
              <a:latin typeface="Open Sans" panose="020B0606030504020204" pitchFamily="34" charset="0"/>
            </a:endParaRPr>
          </a:p>
          <a:p>
            <a:pPr algn="ctr">
              <a:buNone/>
            </a:pPr>
            <a:r>
              <a:rPr lang="en-GB" sz="2000" b="1" i="0" dirty="0">
                <a:solidFill>
                  <a:srgbClr val="2D3547"/>
                </a:solidFill>
                <a:effectLst/>
                <a:latin typeface="Open Sans" panose="020B0606030504020204" pitchFamily="34" charset="0"/>
              </a:rPr>
              <a:t>Early Help Team</a:t>
            </a:r>
          </a:p>
          <a:p>
            <a:pPr algn="ctr">
              <a:buNone/>
            </a:pPr>
            <a:r>
              <a:rPr lang="en-GB" sz="2000" b="1" i="0" dirty="0">
                <a:solidFill>
                  <a:srgbClr val="2D3547"/>
                </a:solidFill>
                <a:effectLst/>
                <a:latin typeface="Open Sans" panose="020B0606030504020204" pitchFamily="34" charset="0"/>
              </a:rPr>
              <a:t>Telephone: </a:t>
            </a:r>
            <a:r>
              <a:rPr lang="en-GB" sz="2000" b="0" i="0" u="sng" dirty="0">
                <a:solidFill>
                  <a:srgbClr val="633B60"/>
                </a:solidFill>
                <a:effectLst/>
                <a:latin typeface="Open Sans" panose="020B0606030504020204" pitchFamily="34" charset="0"/>
                <a:hlinkClick r:id="rId4"/>
              </a:rPr>
              <a:t>0800 8870545</a:t>
            </a:r>
            <a:endParaRPr lang="en-GB" sz="2000" b="0" i="0" dirty="0">
              <a:solidFill>
                <a:srgbClr val="2D3547"/>
              </a:solidFill>
              <a:effectLst/>
              <a:latin typeface="Open Sans" panose="020B0606030504020204" pitchFamily="34" charset="0"/>
            </a:endParaRPr>
          </a:p>
          <a:p>
            <a:pPr algn="ctr"/>
            <a:r>
              <a:rPr lang="en-GB" sz="2000" b="1" dirty="0">
                <a:solidFill>
                  <a:srgbClr val="2D3547"/>
                </a:solidFill>
                <a:latin typeface="Open Sans" panose="020B0606030504020204" pitchFamily="34" charset="0"/>
              </a:rPr>
              <a:t>e</a:t>
            </a:r>
            <a:r>
              <a:rPr lang="en-GB" sz="2000" b="1" i="0" dirty="0">
                <a:solidFill>
                  <a:srgbClr val="2D3547"/>
                </a:solidFill>
                <a:effectLst/>
                <a:latin typeface="Open Sans" panose="020B0606030504020204" pitchFamily="34" charset="0"/>
              </a:rPr>
              <a:t>mail: </a:t>
            </a:r>
            <a:r>
              <a:rPr lang="en-GB" sz="2000" b="0" i="0" u="sng" dirty="0">
                <a:solidFill>
                  <a:srgbClr val="633B60"/>
                </a:solidFill>
                <a:effectLst/>
                <a:latin typeface="Open Sans" panose="020B0606030504020204" pitchFamily="34" charset="0"/>
                <a:hlinkClick r:id="rId5"/>
              </a:rPr>
              <a:t>earlyhelp@coventry.gov.uk</a:t>
            </a:r>
            <a:endParaRPr lang="en-GB" sz="2000" b="0" i="0" dirty="0">
              <a:solidFill>
                <a:srgbClr val="2D3547"/>
              </a:solidFill>
              <a:effectLst/>
              <a:latin typeface="Open Sans" panose="020B0606030504020204" pitchFamily="34" charset="0"/>
            </a:endParaRPr>
          </a:p>
          <a:p>
            <a:pPr algn="l"/>
            <a:endParaRPr lang="en-GB" sz="2000" dirty="0">
              <a:solidFill>
                <a:srgbClr val="2D3547"/>
              </a:solidFill>
              <a:latin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6286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474965-D090-DC7D-6A8A-EBEF0EDAC6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yellow border with kids and a wheelchair&#10;&#10;Description automatically generated with medium confidence">
            <a:extLst>
              <a:ext uri="{FF2B5EF4-FFF2-40B4-BE49-F238E27FC236}">
                <a16:creationId xmlns:a16="http://schemas.microsoft.com/office/drawing/2014/main" id="{B0720572-1A83-0E12-1ABD-A55EF9C470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93644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BB7C6C1-3A8E-7A9E-7E02-8534A1A6AA97}"/>
              </a:ext>
            </a:extLst>
          </p:cNvPr>
          <p:cNvSpPr txBox="1"/>
          <p:nvPr/>
        </p:nvSpPr>
        <p:spPr>
          <a:xfrm>
            <a:off x="1148080" y="608710"/>
            <a:ext cx="10088879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3200" dirty="0"/>
              <a:t>The Role OF The Lead Practitioner</a:t>
            </a:r>
          </a:p>
          <a:p>
            <a:pPr algn="l"/>
            <a:endParaRPr lang="en-GB" dirty="0"/>
          </a:p>
          <a:p>
            <a:pPr algn="l"/>
            <a:r>
              <a:rPr lang="en-GB" sz="2000" dirty="0">
                <a:solidFill>
                  <a:srgbClr val="2D3547"/>
                </a:solidFill>
                <a:latin typeface="Open Sans" panose="020B0606030504020204" pitchFamily="34" charset="0"/>
              </a:rPr>
              <a:t>Insert Video – </a:t>
            </a:r>
            <a:r>
              <a:rPr lang="en-GB" sz="2000">
                <a:solidFill>
                  <a:srgbClr val="2D3547"/>
                </a:solidFill>
                <a:latin typeface="Open Sans" panose="020B0606030504020204" pitchFamily="34" charset="0"/>
              </a:rPr>
              <a:t>Lead Practitioner</a:t>
            </a:r>
            <a:endParaRPr lang="en-GB" sz="2000" dirty="0">
              <a:solidFill>
                <a:srgbClr val="2D3547"/>
              </a:solidFill>
              <a:latin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19567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257</Words>
  <Application>Microsoft Office PowerPoint</Application>
  <PresentationFormat>Widescreen</PresentationFormat>
  <Paragraphs>32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Open Sans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Turner, Steven</dc:creator>
  <cp:lastModifiedBy>Turner, Steven</cp:lastModifiedBy>
  <cp:revision>3</cp:revision>
  <dcterms:created xsi:type="dcterms:W3CDTF">2024-07-09T14:59:47Z</dcterms:created>
  <dcterms:modified xsi:type="dcterms:W3CDTF">2025-04-28T14:26:08Z</dcterms:modified>
</cp:coreProperties>
</file>