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61" r:id="rId5"/>
  </p:sldIdLst>
  <p:sldSz cx="30275213" cy="4280376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26352">
          <p15:clr>
            <a:srgbClr val="A4A3A4"/>
          </p15:clr>
        </p15:guide>
        <p15:guide id="2" orient="horz" pos="3504">
          <p15:clr>
            <a:srgbClr val="A4A3A4"/>
          </p15:clr>
        </p15:guide>
        <p15:guide id="3" pos="9840">
          <p15:clr>
            <a:srgbClr val="A4A3A4"/>
          </p15:clr>
        </p15:guide>
        <p15:guide id="4" pos="9216">
          <p15:clr>
            <a:srgbClr val="A4A3A4"/>
          </p15:clr>
        </p15:guide>
        <p15:guide id="5" pos="624">
          <p15:clr>
            <a:srgbClr val="A4A3A4"/>
          </p15:clr>
        </p15:guide>
        <p15:guide id="6" pos="1843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11683A-EE35-3B84-9EA8-C8C5FF669503}" name="Rayyan Nasser" initials="RN" userId="Rayyan Nas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918"/>
    <a:srgbClr val="FFFFFF"/>
    <a:srgbClr val="000000"/>
    <a:srgbClr val="CCE5E9"/>
    <a:srgbClr val="FFE3A4"/>
    <a:srgbClr val="007C91"/>
    <a:srgbClr val="F2EFE2"/>
    <a:srgbClr val="FFF1D2"/>
    <a:srgbClr val="003B5C"/>
    <a:srgbClr val="B2D7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4303FE-5A5B-42AB-8DB7-71037BCAD3E1}" v="3" dt="2025-09-19T09:48:15.3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8" d="100"/>
          <a:sy n="28" d="100"/>
        </p:scale>
        <p:origin x="16" y="-5124"/>
      </p:cViewPr>
      <p:guideLst>
        <p:guide orient="horz" pos="26352"/>
        <p:guide orient="horz" pos="3504"/>
        <p:guide pos="9840"/>
        <p:guide pos="9216"/>
        <p:guide pos="624"/>
        <p:guide pos="18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C122D9-2005-B745-A221-D82CF5332126}" type="datetimeFigureOut">
              <a:rPr lang="en-US" smtClean="0"/>
              <a:t>9/19/2025</a:t>
            </a:fld>
            <a:endParaRPr lang="en-US"/>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7D0C34-DCE9-8D48-820E-38FF892C30F7}" type="slidenum">
              <a:rPr lang="en-US" smtClean="0"/>
              <a:t>‹#›</a:t>
            </a:fld>
            <a:endParaRPr lang="en-US"/>
          </a:p>
        </p:txBody>
      </p:sp>
    </p:spTree>
    <p:extLst>
      <p:ext uri="{BB962C8B-B14F-4D97-AF65-F5344CB8AC3E}">
        <p14:creationId xmlns:p14="http://schemas.microsoft.com/office/powerpoint/2010/main" val="10886700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4" name="Rectangle 42"/>
          <p:cNvSpPr>
            <a:spLocks noChangeArrowheads="1"/>
          </p:cNvSpPr>
          <p:nvPr userDrawn="1"/>
        </p:nvSpPr>
        <p:spPr bwMode="auto">
          <a:xfrm>
            <a:off x="0" y="0"/>
            <a:ext cx="30275213" cy="4280376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TextBox 5"/>
          <p:cNvSpPr txBox="1"/>
          <p:nvPr userDrawn="1"/>
        </p:nvSpPr>
        <p:spPr>
          <a:xfrm>
            <a:off x="27680746" y="42213144"/>
            <a:ext cx="2134584" cy="307777"/>
          </a:xfrm>
          <a:prstGeom prst="rect">
            <a:avLst/>
          </a:prstGeom>
          <a:noFill/>
        </p:spPr>
        <p:txBody>
          <a:bodyPr wrap="square" rtlCol="0">
            <a:spAutoFit/>
          </a:bodyPr>
          <a:lstStyle/>
          <a:p>
            <a:pPr algn="r"/>
            <a:fld id="{E3448A22-66EB-DB49-8CB5-8C8D53F93998}" type="datetime3">
              <a:rPr lang="en-GB" sz="1400" smtClean="0">
                <a:latin typeface="Arial" pitchFamily="34" charset="0"/>
                <a:cs typeface="Arial" pitchFamily="34" charset="0"/>
              </a:rPr>
              <a:t>19 September, 2025</a:t>
            </a:fld>
            <a:endParaRPr lang="en-GB" sz="1400">
              <a:latin typeface="Arial" pitchFamily="34" charset="0"/>
              <a:cs typeface="Arial" pitchFamily="34" charset="0"/>
            </a:endParaRPr>
          </a:p>
        </p:txBody>
      </p:sp>
      <p:sp>
        <p:nvSpPr>
          <p:cNvPr id="7" name="Rectangle 6"/>
          <p:cNvSpPr/>
          <p:nvPr userDrawn="1"/>
        </p:nvSpPr>
        <p:spPr bwMode="auto">
          <a:xfrm>
            <a:off x="27594990" y="42212193"/>
            <a:ext cx="1728192" cy="360040"/>
          </a:xfrm>
          <a:prstGeom prst="rect">
            <a:avLst/>
          </a:prstGeom>
          <a:solidFill>
            <a:srgbClr val="FFFFFF"/>
          </a:solidFill>
          <a:ln>
            <a:noFill/>
          </a:ln>
          <a:effectLst/>
        </p:spPr>
        <p:txBody>
          <a:bodyPr wrap="none" rtlCol="0" anchor="ctr"/>
          <a:lstStyle/>
          <a:p>
            <a:pPr algn="ctr"/>
            <a:endParaRPr lang="en-US" sz="4000" b="1">
              <a:solidFill>
                <a:srgbClr val="FFFFFF"/>
              </a:solidFill>
              <a:latin typeface="Arial" charset="0"/>
            </a:endParaRPr>
          </a:p>
        </p:txBody>
      </p:sp>
      <p:sp>
        <p:nvSpPr>
          <p:cNvPr id="10" name="TextBox 9"/>
          <p:cNvSpPr txBox="1"/>
          <p:nvPr userDrawn="1"/>
        </p:nvSpPr>
        <p:spPr>
          <a:xfrm>
            <a:off x="27621633" y="42212193"/>
            <a:ext cx="1728192" cy="307777"/>
          </a:xfrm>
          <a:prstGeom prst="rect">
            <a:avLst/>
          </a:prstGeom>
          <a:noFill/>
        </p:spPr>
        <p:txBody>
          <a:bodyPr wrap="square" rtlCol="0">
            <a:spAutoFit/>
          </a:bodyPr>
          <a:lstStyle/>
          <a:p>
            <a:pPr algn="r"/>
            <a:r>
              <a:rPr lang="en-GB" sz="1400">
                <a:latin typeface="Arial" pitchFamily="34" charset="0"/>
                <a:cs typeface="Arial" pitchFamily="34" charset="0"/>
              </a:rPr>
              <a:t>© Crown copyright</a:t>
            </a:r>
          </a:p>
        </p:txBody>
      </p:sp>
    </p:spTree>
    <p:extLst>
      <p:ext uri="{BB962C8B-B14F-4D97-AF65-F5344CB8AC3E}">
        <p14:creationId xmlns:p14="http://schemas.microsoft.com/office/powerpoint/2010/main" val="222998658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30275213" cy="4280376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4175125" rtl="0" eaLnBrk="1" fontAlgn="base" hangingPunct="1">
        <a:spcBef>
          <a:spcPct val="0"/>
        </a:spcBef>
        <a:spcAft>
          <a:spcPct val="0"/>
        </a:spcAft>
        <a:defRPr sz="20100">
          <a:solidFill>
            <a:schemeClr val="tx2"/>
          </a:solidFill>
          <a:latin typeface="+mj-lt"/>
          <a:ea typeface="+mj-ea"/>
          <a:cs typeface="+mj-cs"/>
        </a:defRPr>
      </a:lvl1pPr>
      <a:lvl2pPr algn="ctr" defTabSz="4175125" rtl="0" eaLnBrk="1" fontAlgn="base" hangingPunct="1">
        <a:spcBef>
          <a:spcPct val="0"/>
        </a:spcBef>
        <a:spcAft>
          <a:spcPct val="0"/>
        </a:spcAft>
        <a:defRPr sz="20100">
          <a:solidFill>
            <a:schemeClr val="tx2"/>
          </a:solidFill>
          <a:latin typeface="Times" charset="0"/>
          <a:ea typeface="ＭＳ Ｐゴシック" charset="0"/>
        </a:defRPr>
      </a:lvl2pPr>
      <a:lvl3pPr algn="ctr" defTabSz="4175125" rtl="0" eaLnBrk="1" fontAlgn="base" hangingPunct="1">
        <a:spcBef>
          <a:spcPct val="0"/>
        </a:spcBef>
        <a:spcAft>
          <a:spcPct val="0"/>
        </a:spcAft>
        <a:defRPr sz="20100">
          <a:solidFill>
            <a:schemeClr val="tx2"/>
          </a:solidFill>
          <a:latin typeface="Times" charset="0"/>
          <a:ea typeface="ＭＳ Ｐゴシック" charset="0"/>
        </a:defRPr>
      </a:lvl3pPr>
      <a:lvl4pPr algn="ctr" defTabSz="4175125" rtl="0" eaLnBrk="1" fontAlgn="base" hangingPunct="1">
        <a:spcBef>
          <a:spcPct val="0"/>
        </a:spcBef>
        <a:spcAft>
          <a:spcPct val="0"/>
        </a:spcAft>
        <a:defRPr sz="20100">
          <a:solidFill>
            <a:schemeClr val="tx2"/>
          </a:solidFill>
          <a:latin typeface="Times" charset="0"/>
          <a:ea typeface="ＭＳ Ｐゴシック" charset="0"/>
        </a:defRPr>
      </a:lvl4pPr>
      <a:lvl5pPr algn="ctr" defTabSz="4175125" rtl="0" eaLnBrk="1" fontAlgn="base" hangingPunct="1">
        <a:spcBef>
          <a:spcPct val="0"/>
        </a:spcBef>
        <a:spcAft>
          <a:spcPct val="0"/>
        </a:spcAft>
        <a:defRPr sz="20100">
          <a:solidFill>
            <a:schemeClr val="tx2"/>
          </a:solidFill>
          <a:latin typeface="Times" charset="0"/>
          <a:ea typeface="ＭＳ Ｐゴシック" charset="0"/>
        </a:defRPr>
      </a:lvl5pPr>
      <a:lvl6pPr marL="457200" algn="ctr" defTabSz="4175125" rtl="0" eaLnBrk="1" fontAlgn="base" hangingPunct="1">
        <a:spcBef>
          <a:spcPct val="0"/>
        </a:spcBef>
        <a:spcAft>
          <a:spcPct val="0"/>
        </a:spcAft>
        <a:defRPr sz="20100">
          <a:solidFill>
            <a:schemeClr val="tx2"/>
          </a:solidFill>
          <a:latin typeface="Times" charset="0"/>
          <a:ea typeface="ＭＳ Ｐゴシック" charset="0"/>
        </a:defRPr>
      </a:lvl6pPr>
      <a:lvl7pPr marL="914400" algn="ctr" defTabSz="4175125" rtl="0" eaLnBrk="1" fontAlgn="base" hangingPunct="1">
        <a:spcBef>
          <a:spcPct val="0"/>
        </a:spcBef>
        <a:spcAft>
          <a:spcPct val="0"/>
        </a:spcAft>
        <a:defRPr sz="20100">
          <a:solidFill>
            <a:schemeClr val="tx2"/>
          </a:solidFill>
          <a:latin typeface="Times" charset="0"/>
          <a:ea typeface="ＭＳ Ｐゴシック" charset="0"/>
        </a:defRPr>
      </a:lvl7pPr>
      <a:lvl8pPr marL="1371600" algn="ctr" defTabSz="4175125" rtl="0" eaLnBrk="1" fontAlgn="base" hangingPunct="1">
        <a:spcBef>
          <a:spcPct val="0"/>
        </a:spcBef>
        <a:spcAft>
          <a:spcPct val="0"/>
        </a:spcAft>
        <a:defRPr sz="20100">
          <a:solidFill>
            <a:schemeClr val="tx2"/>
          </a:solidFill>
          <a:latin typeface="Times" charset="0"/>
          <a:ea typeface="ＭＳ Ｐゴシック" charset="0"/>
        </a:defRPr>
      </a:lvl8pPr>
      <a:lvl9pPr marL="1828800" algn="ctr" defTabSz="4175125" rtl="0" eaLnBrk="1" fontAlgn="base" hangingPunct="1">
        <a:spcBef>
          <a:spcPct val="0"/>
        </a:spcBef>
        <a:spcAft>
          <a:spcPct val="0"/>
        </a:spcAft>
        <a:defRPr sz="20100">
          <a:solidFill>
            <a:schemeClr val="tx2"/>
          </a:solidFill>
          <a:latin typeface="Times" charset="0"/>
          <a:ea typeface="ＭＳ Ｐゴシック" charset="0"/>
        </a:defRPr>
      </a:lvl9pPr>
    </p:titleStyle>
    <p:bodyStyle>
      <a:lvl1pPr marL="1565275" indent="-1565275" algn="l" defTabSz="4175125" rtl="0" eaLnBrk="1" fontAlgn="base" hangingPunct="1">
        <a:spcBef>
          <a:spcPct val="20000"/>
        </a:spcBef>
        <a:spcAft>
          <a:spcPct val="0"/>
        </a:spcAft>
        <a:buChar char="•"/>
        <a:defRPr sz="14600">
          <a:solidFill>
            <a:schemeClr val="tx1"/>
          </a:solidFill>
          <a:latin typeface="+mn-lt"/>
          <a:ea typeface="+mn-ea"/>
          <a:cs typeface="+mn-cs"/>
        </a:defRPr>
      </a:lvl1pPr>
      <a:lvl2pPr marL="3392488" indent="-1304925" algn="l" defTabSz="4175125" rtl="0" eaLnBrk="1" fontAlgn="base" hangingPunct="1">
        <a:spcBef>
          <a:spcPct val="20000"/>
        </a:spcBef>
        <a:spcAft>
          <a:spcPct val="0"/>
        </a:spcAft>
        <a:buChar char="–"/>
        <a:defRPr sz="12800">
          <a:solidFill>
            <a:schemeClr val="tx1"/>
          </a:solidFill>
          <a:latin typeface="+mn-lt"/>
          <a:ea typeface="+mn-ea"/>
        </a:defRPr>
      </a:lvl2pPr>
      <a:lvl3pPr marL="5219700" indent="-1044575" algn="l" defTabSz="4175125" rtl="0" eaLnBrk="1" fontAlgn="base" hangingPunct="1">
        <a:spcBef>
          <a:spcPct val="20000"/>
        </a:spcBef>
        <a:spcAft>
          <a:spcPct val="0"/>
        </a:spcAft>
        <a:buChar char="•"/>
        <a:defRPr sz="11000">
          <a:solidFill>
            <a:schemeClr val="tx1"/>
          </a:solidFill>
          <a:latin typeface="+mn-lt"/>
          <a:ea typeface="+mn-ea"/>
        </a:defRPr>
      </a:lvl3pPr>
      <a:lvl4pPr marL="7307263" indent="-1042988" algn="l" defTabSz="4175125" rtl="0" eaLnBrk="1" fontAlgn="base" hangingPunct="1">
        <a:spcBef>
          <a:spcPct val="20000"/>
        </a:spcBef>
        <a:spcAft>
          <a:spcPct val="0"/>
        </a:spcAft>
        <a:buChar char="–"/>
        <a:defRPr sz="9100">
          <a:solidFill>
            <a:schemeClr val="tx1"/>
          </a:solidFill>
          <a:latin typeface="+mn-lt"/>
          <a:ea typeface="+mn-ea"/>
        </a:defRPr>
      </a:lvl4pPr>
      <a:lvl5pPr marL="9396413" indent="-1044575" algn="l" defTabSz="4175125" rtl="0" eaLnBrk="1" fontAlgn="base" hangingPunct="1">
        <a:spcBef>
          <a:spcPct val="20000"/>
        </a:spcBef>
        <a:spcAft>
          <a:spcPct val="0"/>
        </a:spcAft>
        <a:buChar char="»"/>
        <a:defRPr sz="9100">
          <a:solidFill>
            <a:schemeClr val="tx1"/>
          </a:solidFill>
          <a:latin typeface="+mn-lt"/>
          <a:ea typeface="+mn-ea"/>
        </a:defRPr>
      </a:lvl5pPr>
      <a:lvl6pPr marL="9853613" indent="-1044575" algn="l" defTabSz="4175125" rtl="0" eaLnBrk="1" fontAlgn="base" hangingPunct="1">
        <a:spcBef>
          <a:spcPct val="20000"/>
        </a:spcBef>
        <a:spcAft>
          <a:spcPct val="0"/>
        </a:spcAft>
        <a:buChar char="»"/>
        <a:defRPr sz="9100">
          <a:solidFill>
            <a:schemeClr val="tx1"/>
          </a:solidFill>
          <a:latin typeface="+mn-lt"/>
          <a:ea typeface="+mn-ea"/>
        </a:defRPr>
      </a:lvl6pPr>
      <a:lvl7pPr marL="10310813" indent="-1044575" algn="l" defTabSz="4175125" rtl="0" eaLnBrk="1" fontAlgn="base" hangingPunct="1">
        <a:spcBef>
          <a:spcPct val="20000"/>
        </a:spcBef>
        <a:spcAft>
          <a:spcPct val="0"/>
        </a:spcAft>
        <a:buChar char="»"/>
        <a:defRPr sz="9100">
          <a:solidFill>
            <a:schemeClr val="tx1"/>
          </a:solidFill>
          <a:latin typeface="+mn-lt"/>
          <a:ea typeface="+mn-ea"/>
        </a:defRPr>
      </a:lvl7pPr>
      <a:lvl8pPr marL="10768013" indent="-1044575" algn="l" defTabSz="4175125" rtl="0" eaLnBrk="1" fontAlgn="base" hangingPunct="1">
        <a:spcBef>
          <a:spcPct val="20000"/>
        </a:spcBef>
        <a:spcAft>
          <a:spcPct val="0"/>
        </a:spcAft>
        <a:buChar char="»"/>
        <a:defRPr sz="9100">
          <a:solidFill>
            <a:schemeClr val="tx1"/>
          </a:solidFill>
          <a:latin typeface="+mn-lt"/>
          <a:ea typeface="+mn-ea"/>
        </a:defRPr>
      </a:lvl8pPr>
      <a:lvl9pPr marL="11225213" indent="-1044575" algn="l" defTabSz="4175125" rtl="0" eaLnBrk="1" fontAlgn="base" hangingPunct="1">
        <a:spcBef>
          <a:spcPct val="20000"/>
        </a:spcBef>
        <a:spcAft>
          <a:spcPct val="0"/>
        </a:spcAft>
        <a:buChar char="»"/>
        <a:defRPr sz="91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hyperlink" Target="https://www.gov.uk/government/collections/vaccine-uptake"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0">
            <a:extLst>
              <a:ext uri="{FF2B5EF4-FFF2-40B4-BE49-F238E27FC236}">
                <a16:creationId xmlns:a16="http://schemas.microsoft.com/office/drawing/2014/main" id="{141C3DDA-2F08-5D5F-BDE6-8D6CE9DC8D58}"/>
              </a:ext>
            </a:extLst>
          </p:cNvPr>
          <p:cNvSpPr>
            <a:spLocks noChangeArrowheads="1"/>
          </p:cNvSpPr>
          <p:nvPr/>
        </p:nvSpPr>
        <p:spPr bwMode="auto">
          <a:xfrm>
            <a:off x="22121813" y="37647644"/>
            <a:ext cx="7373285" cy="2985747"/>
          </a:xfrm>
          <a:prstGeom prst="roundRect">
            <a:avLst>
              <a:gd name="adj" fmla="val 3265"/>
            </a:avLst>
          </a:prstGeom>
          <a:solidFill>
            <a:srgbClr val="CCE5E9"/>
          </a:solidFill>
          <a:ln>
            <a:noFill/>
          </a:ln>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en-US" sz="4000" b="1">
              <a:solidFill>
                <a:srgbClr val="FFFFFF"/>
              </a:solidFill>
              <a:latin typeface="Arial" charset="0"/>
            </a:endParaRPr>
          </a:p>
        </p:txBody>
      </p:sp>
      <p:sp>
        <p:nvSpPr>
          <p:cNvPr id="2061" name="Text Box 13"/>
          <p:cNvSpPr txBox="1">
            <a:spLocks noChangeArrowheads="1"/>
          </p:cNvSpPr>
          <p:nvPr/>
        </p:nvSpPr>
        <p:spPr bwMode="auto">
          <a:xfrm>
            <a:off x="15748590" y="6398113"/>
            <a:ext cx="7620000" cy="78483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GB" dirty="0">
                <a:solidFill>
                  <a:srgbClr val="131313"/>
                </a:solidFill>
                <a:latin typeface="Arial" charset="0"/>
              </a:rPr>
              <a:t>A quantitative data analysis on flu vaccine uptake was carried out :</a:t>
            </a:r>
          </a:p>
          <a:p>
            <a:pPr marL="342900" indent="-342900">
              <a:buSzPct val="104000"/>
              <a:buFont typeface="Symbol" panose="05050102010706020507" pitchFamily="18" charset="2"/>
              <a:buChar char=""/>
            </a:pPr>
            <a:r>
              <a:rPr lang="en-GB" dirty="0">
                <a:solidFill>
                  <a:srgbClr val="131313"/>
                </a:solidFill>
                <a:latin typeface="Arial" charset="0"/>
              </a:rPr>
              <a:t>to understand trends across England and the Midlands compared to Coventry.</a:t>
            </a:r>
          </a:p>
          <a:p>
            <a:pPr marL="342900" indent="-342900">
              <a:buSzPct val="104000"/>
              <a:buFont typeface="Symbol" panose="05050102010706020507" pitchFamily="18" charset="2"/>
              <a:buChar char=""/>
            </a:pPr>
            <a:r>
              <a:rPr lang="en-GB" dirty="0">
                <a:solidFill>
                  <a:srgbClr val="131313"/>
                </a:solidFill>
                <a:latin typeface="Arial" charset="0"/>
              </a:rPr>
              <a:t>to review whether this initiative has had any impact on the latest flu vaccine programme (Autumn 2024) in participating schools compared to non-participating schools.</a:t>
            </a:r>
          </a:p>
          <a:p>
            <a:endParaRPr lang="en-GB" dirty="0">
              <a:solidFill>
                <a:srgbClr val="131313"/>
              </a:solidFill>
              <a:latin typeface="Arial" charset="0"/>
            </a:endParaRPr>
          </a:p>
          <a:p>
            <a:r>
              <a:rPr lang="en-GB" dirty="0">
                <a:solidFill>
                  <a:srgbClr val="131313"/>
                </a:solidFill>
                <a:latin typeface="Arial" charset="0"/>
              </a:rPr>
              <a:t>Data was sourced from the following:</a:t>
            </a:r>
          </a:p>
          <a:p>
            <a:pPr marL="342900" indent="-342900">
              <a:buFont typeface="Symbol" panose="05050102010706020507" pitchFamily="18" charset="2"/>
              <a:buChar char="·"/>
            </a:pPr>
            <a:r>
              <a:rPr lang="en-GB" dirty="0">
                <a:solidFill>
                  <a:srgbClr val="131313"/>
                </a:solidFill>
                <a:latin typeface="Arial" charset="0"/>
              </a:rPr>
              <a:t>Annual average percentage uptake was calculated using COVER data at national, regional, and local levels (UK Health Security Agency, 2025). This data was validated by the Coventry and Warwickshire ICB Immunisation team.</a:t>
            </a:r>
          </a:p>
          <a:p>
            <a:pPr marL="342900" indent="-342900">
              <a:buFont typeface="Symbol" panose="05050102010706020507" pitchFamily="18" charset="2"/>
              <a:buChar char="·"/>
            </a:pPr>
            <a:r>
              <a:rPr lang="en-GB" dirty="0">
                <a:solidFill>
                  <a:srgbClr val="131313"/>
                </a:solidFill>
                <a:latin typeface="Arial" charset="0"/>
              </a:rPr>
              <a:t>School level uptake data was obtained from SAIS (annual average percentage uptake). Data analysis was carried out on 29 of the 31 participating schools with complete pre- and post intervention data. Mean uptake per school was calculated for comparison.</a:t>
            </a:r>
            <a:endParaRPr lang="en-GB" dirty="0">
              <a:solidFill>
                <a:srgbClr val="FF0000"/>
              </a:solidFill>
              <a:latin typeface="Arial" charset="0"/>
            </a:endParaRPr>
          </a:p>
          <a:p>
            <a:endParaRPr lang="en-US" dirty="0">
              <a:solidFill>
                <a:srgbClr val="FF0000"/>
              </a:solidFill>
              <a:latin typeface="Arial" charset="0"/>
            </a:endParaRPr>
          </a:p>
        </p:txBody>
      </p:sp>
      <p:sp>
        <p:nvSpPr>
          <p:cNvPr id="74" name="Rectangle 40">
            <a:extLst>
              <a:ext uri="{FF2B5EF4-FFF2-40B4-BE49-F238E27FC236}">
                <a16:creationId xmlns:a16="http://schemas.microsoft.com/office/drawing/2014/main" id="{B693B491-5B79-3049-8DBD-E1C3439FAAE8}"/>
              </a:ext>
            </a:extLst>
          </p:cNvPr>
          <p:cNvSpPr>
            <a:spLocks noChangeArrowheads="1"/>
          </p:cNvSpPr>
          <p:nvPr/>
        </p:nvSpPr>
        <p:spPr bwMode="auto">
          <a:xfrm>
            <a:off x="767698" y="16793368"/>
            <a:ext cx="28727400" cy="16534391"/>
          </a:xfrm>
          <a:prstGeom prst="roundRect">
            <a:avLst>
              <a:gd name="adj" fmla="val 3265"/>
            </a:avLst>
          </a:prstGeom>
          <a:solidFill>
            <a:srgbClr val="CCE5E9"/>
          </a:solidFill>
          <a:ln>
            <a:noFill/>
          </a:ln>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en-US" sz="4000" b="1">
              <a:solidFill>
                <a:srgbClr val="FFFFFF"/>
              </a:solidFill>
              <a:latin typeface="Arial" charset="0"/>
            </a:endParaRPr>
          </a:p>
        </p:txBody>
      </p:sp>
      <p:grpSp>
        <p:nvGrpSpPr>
          <p:cNvPr id="3" name="Group 2">
            <a:extLst>
              <a:ext uri="{FF2B5EF4-FFF2-40B4-BE49-F238E27FC236}">
                <a16:creationId xmlns:a16="http://schemas.microsoft.com/office/drawing/2014/main" id="{4442E295-764E-D66E-4596-3B397151C904}"/>
              </a:ext>
            </a:extLst>
          </p:cNvPr>
          <p:cNvGrpSpPr/>
          <p:nvPr/>
        </p:nvGrpSpPr>
        <p:grpSpPr>
          <a:xfrm>
            <a:off x="-26924" y="11367"/>
            <a:ext cx="29580552" cy="4737791"/>
            <a:chOff x="-26924" y="11367"/>
            <a:chExt cx="29580552" cy="4737791"/>
          </a:xfrm>
        </p:grpSpPr>
        <p:sp>
          <p:nvSpPr>
            <p:cNvPr id="82" name="Freeform 81">
              <a:extLst>
                <a:ext uri="{FF2B5EF4-FFF2-40B4-BE49-F238E27FC236}">
                  <a16:creationId xmlns:a16="http://schemas.microsoft.com/office/drawing/2014/main" id="{126C6B76-CA1C-AB45-BE22-5894598782F4}"/>
                </a:ext>
              </a:extLst>
            </p:cNvPr>
            <p:cNvSpPr/>
            <p:nvPr/>
          </p:nvSpPr>
          <p:spPr bwMode="auto">
            <a:xfrm>
              <a:off x="-26924" y="11367"/>
              <a:ext cx="29580552" cy="4737791"/>
            </a:xfrm>
            <a:custGeom>
              <a:avLst/>
              <a:gdLst>
                <a:gd name="connsiteX0" fmla="*/ 0 w 29580552"/>
                <a:gd name="connsiteY0" fmla="*/ 0 h 4737791"/>
                <a:gd name="connsiteX1" fmla="*/ 29580552 w 29580552"/>
                <a:gd name="connsiteY1" fmla="*/ 0 h 4737791"/>
                <a:gd name="connsiteX2" fmla="*/ 29580552 w 29580552"/>
                <a:gd name="connsiteY2" fmla="*/ 1756827 h 4737791"/>
                <a:gd name="connsiteX3" fmla="*/ 29580552 w 29580552"/>
                <a:gd name="connsiteY3" fmla="*/ 1770322 h 4737791"/>
                <a:gd name="connsiteX4" fmla="*/ 29580208 w 29580552"/>
                <a:gd name="connsiteY4" fmla="*/ 1770322 h 4737791"/>
                <a:gd name="connsiteX5" fmla="*/ 29576672 w 29580552"/>
                <a:gd name="connsiteY5" fmla="*/ 1910227 h 4737791"/>
                <a:gd name="connsiteX6" fmla="*/ 26599588 w 29580552"/>
                <a:gd name="connsiteY6" fmla="*/ 4737791 h 4737791"/>
                <a:gd name="connsiteX7" fmla="*/ 26570952 w 29580552"/>
                <a:gd name="connsiteY7" fmla="*/ 4737067 h 4737791"/>
                <a:gd name="connsiteX8" fmla="*/ 26570952 w 29580552"/>
                <a:gd name="connsiteY8" fmla="*/ 4737791 h 4737791"/>
                <a:gd name="connsiteX9" fmla="*/ 0 w 29580552"/>
                <a:gd name="connsiteY9" fmla="*/ 4737791 h 4737791"/>
                <a:gd name="connsiteX10" fmla="*/ 0 w 29580552"/>
                <a:gd name="connsiteY10" fmla="*/ 0 h 473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80552" h="4737791">
                  <a:moveTo>
                    <a:pt x="0" y="0"/>
                  </a:moveTo>
                  <a:lnTo>
                    <a:pt x="29580552" y="0"/>
                  </a:lnTo>
                  <a:lnTo>
                    <a:pt x="29580552" y="1756827"/>
                  </a:lnTo>
                  <a:lnTo>
                    <a:pt x="29580552" y="1770322"/>
                  </a:lnTo>
                  <a:lnTo>
                    <a:pt x="29580208" y="1770322"/>
                  </a:lnTo>
                  <a:lnTo>
                    <a:pt x="29576672" y="1910227"/>
                  </a:lnTo>
                  <a:cubicBezTo>
                    <a:pt x="29496832" y="3485279"/>
                    <a:pt x="28194480" y="4737791"/>
                    <a:pt x="26599588" y="4737791"/>
                  </a:cubicBezTo>
                  <a:lnTo>
                    <a:pt x="26570952" y="4737067"/>
                  </a:lnTo>
                  <a:lnTo>
                    <a:pt x="26570952" y="4737791"/>
                  </a:lnTo>
                  <a:lnTo>
                    <a:pt x="0" y="4737791"/>
                  </a:lnTo>
                  <a:lnTo>
                    <a:pt x="0" y="0"/>
                  </a:lnTo>
                  <a:close/>
                </a:path>
              </a:pathLst>
            </a:custGeom>
            <a:solidFill>
              <a:srgbClr val="003B5C"/>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b="1">
                <a:solidFill>
                  <a:srgbClr val="FFFFFF"/>
                </a:solidFill>
                <a:latin typeface="Arial" charset="0"/>
              </a:endParaRPr>
            </a:p>
          </p:txBody>
        </p:sp>
        <p:pic>
          <p:nvPicPr>
            <p:cNvPr id="2" name="Picture 1">
              <a:extLst>
                <a:ext uri="{FF2B5EF4-FFF2-40B4-BE49-F238E27FC236}">
                  <a16:creationId xmlns:a16="http://schemas.microsoft.com/office/drawing/2014/main" id="{C7CC5BD9-CF9D-3D06-7565-71422D2DE83A}"/>
                </a:ext>
              </a:extLst>
            </p:cNvPr>
            <p:cNvPicPr>
              <a:picLocks noChangeAspect="1"/>
            </p:cNvPicPr>
            <p:nvPr/>
          </p:nvPicPr>
          <p:blipFill>
            <a:blip r:embed="rId3"/>
            <a:stretch>
              <a:fillRect/>
            </a:stretch>
          </p:blipFill>
          <p:spPr>
            <a:xfrm>
              <a:off x="685981" y="674490"/>
              <a:ext cx="3433982" cy="3302823"/>
            </a:xfrm>
            <a:prstGeom prst="rect">
              <a:avLst/>
            </a:prstGeom>
          </p:spPr>
        </p:pic>
      </p:grpSp>
      <p:sp>
        <p:nvSpPr>
          <p:cNvPr id="2054" name="Text Box 6"/>
          <p:cNvSpPr txBox="1">
            <a:spLocks noChangeArrowheads="1"/>
          </p:cNvSpPr>
          <p:nvPr/>
        </p:nvSpPr>
        <p:spPr bwMode="auto">
          <a:xfrm>
            <a:off x="990600" y="5311140"/>
            <a:ext cx="13639800" cy="701675"/>
          </a:xfrm>
          <a:prstGeom prst="roundRect">
            <a:avLst>
              <a:gd name="adj" fmla="val 49659"/>
            </a:avLst>
          </a:prstGeom>
          <a:solidFill>
            <a:srgbClr val="007C91"/>
          </a:solidFill>
          <a:ln>
            <a:noFill/>
          </a:ln>
          <a:effectLst/>
        </p:spPr>
        <p:txBody>
          <a:bodyPr wrap="none" anchor="ctr"/>
          <a:lstStyle>
            <a:defPPr>
              <a:defRPr lang="en-US"/>
            </a:defPPr>
            <a:lvl1pPr algn="ctr">
              <a:defRPr sz="4000" b="1">
                <a:solidFill>
                  <a:srgbClr val="FFFFFF"/>
                </a:solidFill>
                <a:latin typeface="Arial" charset="0"/>
              </a:defRPr>
            </a:lvl1pPr>
          </a:lstStyle>
          <a:p>
            <a:r>
              <a:rPr lang="en-US"/>
              <a:t>INTRODUCTION</a:t>
            </a:r>
          </a:p>
        </p:txBody>
      </p:sp>
      <p:sp>
        <p:nvSpPr>
          <p:cNvPr id="2055" name="Text Box 7"/>
          <p:cNvSpPr txBox="1">
            <a:spLocks noChangeArrowheads="1"/>
          </p:cNvSpPr>
          <p:nvPr/>
        </p:nvSpPr>
        <p:spPr bwMode="auto">
          <a:xfrm>
            <a:off x="15621000" y="5265420"/>
            <a:ext cx="13639800" cy="701675"/>
          </a:xfrm>
          <a:prstGeom prst="roundRect">
            <a:avLst>
              <a:gd name="adj" fmla="val 50000"/>
            </a:avLst>
          </a:prstGeom>
          <a:solidFill>
            <a:srgbClr val="007C91"/>
          </a:solidFill>
          <a:ln>
            <a:noFill/>
          </a:ln>
          <a:effectLst/>
        </p:spPr>
        <p:txBody>
          <a:bodyPr wrap="none" anchor="ctr"/>
          <a:lstStyle>
            <a:defPPr>
              <a:defRPr lang="en-US"/>
            </a:defPPr>
            <a:lvl1pPr algn="ctr">
              <a:defRPr sz="4000" b="1">
                <a:solidFill>
                  <a:srgbClr val="FFFFFF"/>
                </a:solidFill>
                <a:latin typeface="Arial" charset="0"/>
              </a:defRPr>
            </a:lvl1pPr>
          </a:lstStyle>
          <a:p>
            <a:r>
              <a:rPr lang="en-US"/>
              <a:t>METHODS</a:t>
            </a:r>
          </a:p>
        </p:txBody>
      </p:sp>
      <p:sp>
        <p:nvSpPr>
          <p:cNvPr id="2072" name="Text Box 24"/>
          <p:cNvSpPr txBox="1">
            <a:spLocks noChangeArrowheads="1"/>
          </p:cNvSpPr>
          <p:nvPr/>
        </p:nvSpPr>
        <p:spPr bwMode="auto">
          <a:xfrm>
            <a:off x="914400" y="33785905"/>
            <a:ext cx="9144000" cy="701675"/>
          </a:xfrm>
          <a:prstGeom prst="roundRect">
            <a:avLst>
              <a:gd name="adj" fmla="val 50000"/>
            </a:avLst>
          </a:prstGeom>
          <a:solidFill>
            <a:srgbClr val="007C91"/>
          </a:solidFill>
          <a:ln>
            <a:noFill/>
          </a:ln>
          <a:effectLst/>
        </p:spPr>
        <p:txBody>
          <a:bodyPr wrap="none" anchor="ctr"/>
          <a:lstStyle>
            <a:defPPr>
              <a:defRPr lang="en-US"/>
            </a:defPPr>
            <a:lvl1pPr algn="ctr">
              <a:defRPr sz="4000" b="1">
                <a:solidFill>
                  <a:srgbClr val="FFFFFF"/>
                </a:solidFill>
                <a:latin typeface="Arial" charset="0"/>
              </a:defRPr>
            </a:lvl1pPr>
          </a:lstStyle>
          <a:p>
            <a:r>
              <a:rPr lang="en-US"/>
              <a:t>DISCUSSION</a:t>
            </a:r>
          </a:p>
        </p:txBody>
      </p:sp>
      <p:sp>
        <p:nvSpPr>
          <p:cNvPr id="2074" name="Text Box 26"/>
          <p:cNvSpPr txBox="1">
            <a:spLocks noChangeArrowheads="1"/>
          </p:cNvSpPr>
          <p:nvPr/>
        </p:nvSpPr>
        <p:spPr bwMode="auto">
          <a:xfrm>
            <a:off x="990600" y="34756366"/>
            <a:ext cx="9296400" cy="6740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342900" indent="-342900">
              <a:buFont typeface="Symbol" panose="05050102010706020507" pitchFamily="18" charset="2"/>
              <a:buChar char="·"/>
            </a:pPr>
            <a:r>
              <a:rPr lang="en-GB" dirty="0">
                <a:solidFill>
                  <a:srgbClr val="131313"/>
                </a:solidFill>
                <a:latin typeface="Arial" charset="0"/>
              </a:rPr>
              <a:t>The increase in flu vaccine uptake observed in participating schools indicates the programmes effectiveness in highlighting the importance of vaccination and improving uptake. </a:t>
            </a:r>
          </a:p>
          <a:p>
            <a:pPr marL="342900" indent="-342900">
              <a:buFont typeface="Symbol" panose="05050102010706020507" pitchFamily="18" charset="2"/>
              <a:buChar char="·"/>
            </a:pPr>
            <a:r>
              <a:rPr lang="en-GB" dirty="0">
                <a:solidFill>
                  <a:srgbClr val="131313"/>
                </a:solidFill>
                <a:latin typeface="Arial" charset="0"/>
              </a:rPr>
              <a:t>Future analysis should be carried out to assess the impact of specific elements of the initiative (e.g. e-Bug, Giant Microbe resources, awards) to determine whether certain elements contributed to the increased uptake. This could streamline the costs and coordination efforts by identifying resources that may not be effective in driving uptake. </a:t>
            </a:r>
          </a:p>
          <a:p>
            <a:pPr marL="342900" indent="-342900">
              <a:buFont typeface="Symbol" panose="05050102010706020507" pitchFamily="18" charset="2"/>
              <a:buChar char="·"/>
            </a:pPr>
            <a:r>
              <a:rPr lang="en-GB" dirty="0">
                <a:solidFill>
                  <a:srgbClr val="131313"/>
                </a:solidFill>
                <a:latin typeface="Arial" charset="0"/>
              </a:rPr>
              <a:t>Due to limited data, the analysis for each school was based on calculating mean percentages for comparison. However, analysing the actual number of vaccines administered would have been a more robust approach, offering greater accuracy and insight. Direct comparisons cannot be drawn between participating and non-participating schools, but we can describe potential trends within each group.</a:t>
            </a:r>
          </a:p>
          <a:p>
            <a:pPr marL="342900" indent="-342900">
              <a:buFont typeface="Symbol" panose="05050102010706020507" pitchFamily="18" charset="2"/>
              <a:buChar char="·"/>
            </a:pPr>
            <a:endParaRPr lang="en-GB" dirty="0">
              <a:solidFill>
                <a:srgbClr val="131313"/>
              </a:solidFill>
              <a:latin typeface="Arial" charset="0"/>
            </a:endParaRPr>
          </a:p>
          <a:p>
            <a:pPr marL="342900" indent="-342900">
              <a:buFont typeface="Arial" panose="020B0604020202020204" pitchFamily="34" charset="0"/>
              <a:buChar char="•"/>
            </a:pPr>
            <a:endParaRPr lang="en-US" dirty="0">
              <a:solidFill>
                <a:srgbClr val="131313"/>
              </a:solidFill>
              <a:latin typeface="Arial" charset="0"/>
            </a:endParaRPr>
          </a:p>
        </p:txBody>
      </p:sp>
      <p:sp>
        <p:nvSpPr>
          <p:cNvPr id="2077" name="Text Box 29"/>
          <p:cNvSpPr txBox="1">
            <a:spLocks noChangeArrowheads="1"/>
          </p:cNvSpPr>
          <p:nvPr/>
        </p:nvSpPr>
        <p:spPr bwMode="auto">
          <a:xfrm>
            <a:off x="11506200" y="33750734"/>
            <a:ext cx="9144000" cy="701675"/>
          </a:xfrm>
          <a:prstGeom prst="roundRect">
            <a:avLst>
              <a:gd name="adj" fmla="val 50000"/>
            </a:avLst>
          </a:prstGeom>
          <a:solidFill>
            <a:srgbClr val="007C91"/>
          </a:solidFill>
          <a:ln>
            <a:noFill/>
          </a:ln>
          <a:effectLst/>
        </p:spPr>
        <p:txBody>
          <a:bodyPr wrap="none" anchor="ctr"/>
          <a:lstStyle>
            <a:defPPr>
              <a:defRPr lang="en-US"/>
            </a:defPPr>
            <a:lvl1pPr algn="ctr">
              <a:defRPr sz="4000" b="1">
                <a:solidFill>
                  <a:srgbClr val="FFFFFF"/>
                </a:solidFill>
                <a:latin typeface="Arial" charset="0"/>
              </a:defRPr>
            </a:lvl1pPr>
          </a:lstStyle>
          <a:p>
            <a:r>
              <a:rPr lang="en-US"/>
              <a:t>CONCLUSIONS</a:t>
            </a:r>
          </a:p>
        </p:txBody>
      </p:sp>
      <p:sp>
        <p:nvSpPr>
          <p:cNvPr id="2079" name="Text Box 31"/>
          <p:cNvSpPr txBox="1">
            <a:spLocks noChangeArrowheads="1"/>
          </p:cNvSpPr>
          <p:nvPr/>
        </p:nvSpPr>
        <p:spPr bwMode="auto">
          <a:xfrm>
            <a:off x="11690684" y="38355041"/>
            <a:ext cx="8959516" cy="719098"/>
          </a:xfrm>
          <a:prstGeom prst="roundRect">
            <a:avLst>
              <a:gd name="adj" fmla="val 50000"/>
            </a:avLst>
          </a:prstGeom>
          <a:solidFill>
            <a:srgbClr val="007C91"/>
          </a:solidFill>
          <a:ln>
            <a:noFill/>
          </a:ln>
          <a:effectLst/>
        </p:spPr>
        <p:txBody>
          <a:bodyPr wrap="none" anchor="ctr"/>
          <a:lstStyle>
            <a:defPPr>
              <a:defRPr lang="en-US"/>
            </a:defPPr>
            <a:lvl1pPr algn="ctr">
              <a:defRPr sz="4000" b="1">
                <a:solidFill>
                  <a:srgbClr val="FFFFFF"/>
                </a:solidFill>
                <a:latin typeface="Arial" charset="0"/>
              </a:defRPr>
            </a:lvl1pPr>
          </a:lstStyle>
          <a:p>
            <a:r>
              <a:rPr lang="en-US" dirty="0"/>
              <a:t>ACKNOWLEDGEMENTS</a:t>
            </a:r>
          </a:p>
        </p:txBody>
      </p:sp>
      <p:sp>
        <p:nvSpPr>
          <p:cNvPr id="2080" name="Text Box 32"/>
          <p:cNvSpPr txBox="1">
            <a:spLocks noChangeArrowheads="1"/>
          </p:cNvSpPr>
          <p:nvPr/>
        </p:nvSpPr>
        <p:spPr bwMode="auto">
          <a:xfrm>
            <a:off x="11690684" y="39206262"/>
            <a:ext cx="9296400"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dirty="0">
                <a:solidFill>
                  <a:srgbClr val="131313"/>
                </a:solidFill>
                <a:latin typeface="Arial" charset="0"/>
              </a:rPr>
              <a:t>This delivery and evaluation of this project would not be possible without the support and collaboration of the following teams:</a:t>
            </a:r>
          </a:p>
          <a:p>
            <a:endParaRPr lang="en-US" dirty="0">
              <a:solidFill>
                <a:srgbClr val="131313"/>
              </a:solidFill>
              <a:latin typeface="Arial" charset="0"/>
            </a:endParaRPr>
          </a:p>
          <a:p>
            <a:r>
              <a:rPr lang="en-US" dirty="0">
                <a:solidFill>
                  <a:srgbClr val="131313"/>
                </a:solidFill>
                <a:latin typeface="Arial" charset="0"/>
              </a:rPr>
              <a:t>Coventry City Council Health Protection Team, Coventry School Aged Immunisations Service (SAIS), Coventry Primary and SEND schools, Coventry City Council Education, Coventry ICB and Coventry NIHR Health Determinants Research Collaboration (HDRC).</a:t>
            </a:r>
          </a:p>
          <a:p>
            <a:endParaRPr lang="en-US" dirty="0">
              <a:solidFill>
                <a:srgbClr val="131313"/>
              </a:solidFill>
              <a:latin typeface="Arial" charset="0"/>
            </a:endParaRPr>
          </a:p>
        </p:txBody>
      </p:sp>
      <p:sp>
        <p:nvSpPr>
          <p:cNvPr id="2083" name="Text Box 35"/>
          <p:cNvSpPr txBox="1">
            <a:spLocks noChangeArrowheads="1"/>
          </p:cNvSpPr>
          <p:nvPr/>
        </p:nvSpPr>
        <p:spPr bwMode="auto">
          <a:xfrm>
            <a:off x="22021800" y="33760018"/>
            <a:ext cx="7239000" cy="701675"/>
          </a:xfrm>
          <a:prstGeom prst="roundRect">
            <a:avLst>
              <a:gd name="adj" fmla="val 50000"/>
            </a:avLst>
          </a:prstGeom>
          <a:solidFill>
            <a:srgbClr val="007C91"/>
          </a:solidFill>
          <a:ln>
            <a:noFill/>
          </a:ln>
          <a:effectLst/>
        </p:spPr>
        <p:txBody>
          <a:bodyPr wrap="none" anchor="ctr"/>
          <a:lstStyle>
            <a:defPPr>
              <a:defRPr lang="en-US"/>
            </a:defPPr>
            <a:lvl1pPr algn="ctr">
              <a:defRPr sz="4000" b="1">
                <a:solidFill>
                  <a:srgbClr val="FFFFFF"/>
                </a:solidFill>
                <a:latin typeface="Arial" charset="0"/>
              </a:defRPr>
            </a:lvl1pPr>
          </a:lstStyle>
          <a:p>
            <a:r>
              <a:rPr lang="en-US"/>
              <a:t>REFERENCES</a:t>
            </a:r>
          </a:p>
        </p:txBody>
      </p:sp>
      <p:sp>
        <p:nvSpPr>
          <p:cNvPr id="2084" name="Text Box 36"/>
          <p:cNvSpPr txBox="1">
            <a:spLocks noChangeArrowheads="1"/>
          </p:cNvSpPr>
          <p:nvPr/>
        </p:nvSpPr>
        <p:spPr bwMode="auto">
          <a:xfrm>
            <a:off x="22121813" y="34756366"/>
            <a:ext cx="71628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82600" indent="-482600">
              <a:tabLst>
                <a:tab pos="482600" algn="l"/>
              </a:tabLst>
              <a:defRPr sz="2400">
                <a:solidFill>
                  <a:schemeClr val="tx1"/>
                </a:solidFill>
                <a:latin typeface="Times" charset="0"/>
                <a:ea typeface="ＭＳ Ｐゴシック" charset="0"/>
              </a:defRPr>
            </a:lvl1pPr>
            <a:lvl2pPr marL="1130300" indent="-457200">
              <a:tabLst>
                <a:tab pos="482600" algn="l"/>
              </a:tabLst>
              <a:defRPr sz="2400">
                <a:solidFill>
                  <a:schemeClr val="tx1"/>
                </a:solidFill>
                <a:latin typeface="Times" charset="0"/>
                <a:ea typeface="ＭＳ Ｐゴシック" charset="0"/>
              </a:defRPr>
            </a:lvl2pPr>
            <a:lvl3pPr marL="1371600" indent="-457200">
              <a:tabLst>
                <a:tab pos="482600" algn="l"/>
              </a:tabLst>
              <a:defRPr sz="2400">
                <a:solidFill>
                  <a:schemeClr val="tx1"/>
                </a:solidFill>
                <a:latin typeface="Times" charset="0"/>
                <a:ea typeface="ＭＳ Ｐゴシック" charset="0"/>
              </a:defRPr>
            </a:lvl3pPr>
            <a:lvl4pPr marL="1828800" indent="-457200">
              <a:tabLst>
                <a:tab pos="482600" algn="l"/>
              </a:tabLst>
              <a:defRPr sz="2400">
                <a:solidFill>
                  <a:schemeClr val="tx1"/>
                </a:solidFill>
                <a:latin typeface="Times" charset="0"/>
                <a:ea typeface="ＭＳ Ｐゴシック" charset="0"/>
              </a:defRPr>
            </a:lvl4pPr>
            <a:lvl5pPr marL="2286000" indent="-457200">
              <a:tabLst>
                <a:tab pos="482600" algn="l"/>
              </a:tabLst>
              <a:defRPr sz="2400">
                <a:solidFill>
                  <a:schemeClr val="tx1"/>
                </a:solidFill>
                <a:latin typeface="Times" charset="0"/>
                <a:ea typeface="ＭＳ Ｐゴシック" charset="0"/>
              </a:defRPr>
            </a:lvl5pPr>
            <a:lvl6pPr marL="2743200" indent="-457200" eaLnBrk="0" fontAlgn="base" hangingPunct="0">
              <a:spcBef>
                <a:spcPct val="0"/>
              </a:spcBef>
              <a:spcAft>
                <a:spcPct val="0"/>
              </a:spcAft>
              <a:tabLst>
                <a:tab pos="482600" algn="l"/>
              </a:tabLst>
              <a:defRPr sz="2400">
                <a:solidFill>
                  <a:schemeClr val="tx1"/>
                </a:solidFill>
                <a:latin typeface="Times" charset="0"/>
                <a:ea typeface="ＭＳ Ｐゴシック" charset="0"/>
              </a:defRPr>
            </a:lvl6pPr>
            <a:lvl7pPr marL="3200400" indent="-457200" eaLnBrk="0" fontAlgn="base" hangingPunct="0">
              <a:spcBef>
                <a:spcPct val="0"/>
              </a:spcBef>
              <a:spcAft>
                <a:spcPct val="0"/>
              </a:spcAft>
              <a:tabLst>
                <a:tab pos="482600" algn="l"/>
              </a:tabLst>
              <a:defRPr sz="2400">
                <a:solidFill>
                  <a:schemeClr val="tx1"/>
                </a:solidFill>
                <a:latin typeface="Times" charset="0"/>
                <a:ea typeface="ＭＳ Ｐゴシック" charset="0"/>
              </a:defRPr>
            </a:lvl7pPr>
            <a:lvl8pPr marL="3657600" indent="-457200" eaLnBrk="0" fontAlgn="base" hangingPunct="0">
              <a:spcBef>
                <a:spcPct val="0"/>
              </a:spcBef>
              <a:spcAft>
                <a:spcPct val="0"/>
              </a:spcAft>
              <a:tabLst>
                <a:tab pos="482600" algn="l"/>
              </a:tabLst>
              <a:defRPr sz="2400">
                <a:solidFill>
                  <a:schemeClr val="tx1"/>
                </a:solidFill>
                <a:latin typeface="Times" charset="0"/>
                <a:ea typeface="ＭＳ Ｐゴシック" charset="0"/>
              </a:defRPr>
            </a:lvl8pPr>
            <a:lvl9pPr marL="4114800" indent="-457200" eaLnBrk="0" fontAlgn="base" hangingPunct="0">
              <a:spcBef>
                <a:spcPct val="0"/>
              </a:spcBef>
              <a:spcAft>
                <a:spcPct val="0"/>
              </a:spcAft>
              <a:tabLst>
                <a:tab pos="482600" algn="l"/>
              </a:tabLst>
              <a:defRPr sz="2400">
                <a:solidFill>
                  <a:schemeClr val="tx1"/>
                </a:solidFill>
                <a:latin typeface="Times" charset="0"/>
                <a:ea typeface="ＭＳ Ｐゴシック" charset="0"/>
              </a:defRPr>
            </a:lvl9pPr>
          </a:lstStyle>
          <a:p>
            <a:pPr>
              <a:buFont typeface="Times" charset="0"/>
              <a:buAutoNum type="arabicPeriod"/>
            </a:pPr>
            <a:r>
              <a:rPr lang="en-GB" dirty="0">
                <a:solidFill>
                  <a:srgbClr val="131313"/>
                </a:solidFill>
                <a:latin typeface="Arial" charset="0"/>
              </a:rPr>
              <a:t>UK Health Security Agency (2025). </a:t>
            </a:r>
            <a:r>
              <a:rPr lang="en-GB" i="1" dirty="0">
                <a:solidFill>
                  <a:srgbClr val="131313"/>
                </a:solidFill>
                <a:latin typeface="Arial" charset="0"/>
              </a:rPr>
              <a:t>Vaccine uptake guidance and the latest coverage data. </a:t>
            </a:r>
            <a:r>
              <a:rPr lang="en-GB" dirty="0">
                <a:solidFill>
                  <a:srgbClr val="131313"/>
                </a:solidFill>
                <a:latin typeface="Arial" charset="0"/>
              </a:rPr>
              <a:t>[online] Available at: </a:t>
            </a:r>
            <a:r>
              <a:rPr lang="en-GB" dirty="0">
                <a:solidFill>
                  <a:srgbClr val="131313"/>
                </a:solidFill>
                <a:latin typeface="Arial" charset="0"/>
                <a:hlinkClick r:id="rId4"/>
              </a:rPr>
              <a:t>https://www.gov.uk/government/collections/vaccine-uptake</a:t>
            </a:r>
            <a:r>
              <a:rPr lang="en-GB" dirty="0">
                <a:solidFill>
                  <a:srgbClr val="131313"/>
                </a:solidFill>
                <a:latin typeface="Arial" charset="0"/>
              </a:rPr>
              <a:t> </a:t>
            </a:r>
          </a:p>
          <a:p>
            <a:pPr marL="0" indent="0"/>
            <a:endParaRPr lang="en-GB" dirty="0">
              <a:solidFill>
                <a:srgbClr val="131313"/>
              </a:solidFill>
              <a:latin typeface="Arial" charset="0"/>
            </a:endParaRPr>
          </a:p>
        </p:txBody>
      </p:sp>
      <p:sp>
        <p:nvSpPr>
          <p:cNvPr id="2085" name="Rectangle 37"/>
          <p:cNvSpPr>
            <a:spLocks noChangeArrowheads="1"/>
          </p:cNvSpPr>
          <p:nvPr/>
        </p:nvSpPr>
        <p:spPr bwMode="auto">
          <a:xfrm>
            <a:off x="23760113" y="6934199"/>
            <a:ext cx="5500687" cy="9476043"/>
          </a:xfrm>
          <a:prstGeom prst="rect">
            <a:avLst/>
          </a:prstGeom>
          <a:solidFill>
            <a:srgbClr val="CCE5E9"/>
          </a:solidFill>
          <a:ln>
            <a:noFill/>
          </a:ln>
          <a:effectLst>
            <a:outerShdw blurRad="304800" dist="139700" dir="2700000" algn="tl" rotWithShape="0">
              <a:srgbClr val="1A1918">
                <a:alpha val="43000"/>
              </a:srgb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en-US" sz="4000" b="1">
              <a:solidFill>
                <a:srgbClr val="FFFFFF"/>
              </a:solidFill>
              <a:latin typeface="Arial" charset="0"/>
            </a:endParaRPr>
          </a:p>
        </p:txBody>
      </p:sp>
      <p:sp>
        <p:nvSpPr>
          <p:cNvPr id="2087" name="Text Box 39"/>
          <p:cNvSpPr txBox="1">
            <a:spLocks noChangeArrowheads="1"/>
          </p:cNvSpPr>
          <p:nvPr/>
        </p:nvSpPr>
        <p:spPr bwMode="auto">
          <a:xfrm>
            <a:off x="23980123" y="13995523"/>
            <a:ext cx="4974146"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b="1" dirty="0">
                <a:solidFill>
                  <a:srgbClr val="131313"/>
                </a:solidFill>
                <a:latin typeface="Arial" charset="0"/>
              </a:rPr>
              <a:t>Figure 2. </a:t>
            </a:r>
            <a:r>
              <a:rPr lang="en-US" dirty="0">
                <a:latin typeface="Arial" charset="0"/>
              </a:rPr>
              <a:t>Images taken from the launch event attended by school representatives, Council Leader, Councillor, SAIS nurses and pupils and staff members from Holbrooks Primary School.</a:t>
            </a:r>
          </a:p>
        </p:txBody>
      </p:sp>
      <p:sp>
        <p:nvSpPr>
          <p:cNvPr id="68" name="Text Box 5"/>
          <p:cNvSpPr txBox="1">
            <a:spLocks noChangeArrowheads="1"/>
          </p:cNvSpPr>
          <p:nvPr/>
        </p:nvSpPr>
        <p:spPr bwMode="auto">
          <a:xfrm>
            <a:off x="5056486" y="2228772"/>
            <a:ext cx="23005606"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p>
            <a:pPr>
              <a:spcBef>
                <a:spcPct val="50000"/>
              </a:spcBef>
            </a:pPr>
            <a:r>
              <a:rPr lang="en-US" sz="4000" dirty="0">
                <a:solidFill>
                  <a:srgbClr val="FFFFFF"/>
                </a:solidFill>
                <a:latin typeface="Arial"/>
                <a:ea typeface="ＭＳ Ｐゴシック"/>
                <a:cs typeface="Arial"/>
              </a:rPr>
              <a:t>Rayyan Nasser (Health Protection Programme Officer), Coventry City Council</a:t>
            </a:r>
          </a:p>
          <a:p>
            <a:pPr>
              <a:spcBef>
                <a:spcPct val="50000"/>
              </a:spcBef>
            </a:pPr>
            <a:r>
              <a:rPr lang="en-US" sz="4000" dirty="0">
                <a:solidFill>
                  <a:srgbClr val="FFFFFF"/>
                </a:solidFill>
                <a:latin typeface="Arial"/>
                <a:ea typeface="ＭＳ Ｐゴシック"/>
                <a:cs typeface="Arial"/>
              </a:rPr>
              <a:t>Lily Makurah (Consultant in Public Health), Coventry City Council</a:t>
            </a:r>
          </a:p>
          <a:p>
            <a:pPr>
              <a:spcBef>
                <a:spcPct val="50000"/>
              </a:spcBef>
            </a:pPr>
            <a:r>
              <a:rPr lang="en-US" sz="4000" dirty="0">
                <a:solidFill>
                  <a:srgbClr val="FFFFFF"/>
                </a:solidFill>
                <a:latin typeface="Arial" charset="0"/>
              </a:rPr>
              <a:t>Coventry City Council Public Health</a:t>
            </a:r>
          </a:p>
        </p:txBody>
      </p:sp>
      <p:sp>
        <p:nvSpPr>
          <p:cNvPr id="69" name="Text Box 4"/>
          <p:cNvSpPr txBox="1">
            <a:spLocks noChangeArrowheads="1"/>
          </p:cNvSpPr>
          <p:nvPr/>
        </p:nvSpPr>
        <p:spPr bwMode="auto">
          <a:xfrm>
            <a:off x="5056486" y="257557"/>
            <a:ext cx="23779336"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GB" sz="5400" b="1" kern="100" dirty="0">
                <a:solidFill>
                  <a:srgbClr val="FFFFFF"/>
                </a:solidFill>
                <a:effectLst/>
                <a:latin typeface="Arial" panose="020B0604020202020204" pitchFamily="34" charset="0"/>
                <a:ea typeface="Aptos" panose="020B0004020202020204" pitchFamily="34" charset="0"/>
                <a:cs typeface="Times New Roman" panose="02020603050405020304" pitchFamily="18" charset="0"/>
              </a:rPr>
              <a:t>Vaccine Superhero Programme – A school-based health Initiative for Primary and SEND schools</a:t>
            </a:r>
            <a:endParaRPr lang="en-US" sz="5400" b="1" dirty="0">
              <a:solidFill>
                <a:srgbClr val="FFFFFF"/>
              </a:solidFill>
              <a:latin typeface="Arial" charset="0"/>
            </a:endParaRPr>
          </a:p>
        </p:txBody>
      </p:sp>
      <p:sp>
        <p:nvSpPr>
          <p:cNvPr id="75" name="Rectangle 9">
            <a:extLst>
              <a:ext uri="{FF2B5EF4-FFF2-40B4-BE49-F238E27FC236}">
                <a16:creationId xmlns:a16="http://schemas.microsoft.com/office/drawing/2014/main" id="{29CD5EE3-5059-494C-B943-AE0F73393A02}"/>
              </a:ext>
            </a:extLst>
          </p:cNvPr>
          <p:cNvSpPr>
            <a:spLocks noChangeArrowheads="1"/>
          </p:cNvSpPr>
          <p:nvPr/>
        </p:nvSpPr>
        <p:spPr bwMode="auto">
          <a:xfrm>
            <a:off x="1088392" y="20265254"/>
            <a:ext cx="13639800" cy="5895359"/>
          </a:xfrm>
          <a:prstGeom prst="rect">
            <a:avLst/>
          </a:prstGeom>
          <a:solidFill>
            <a:srgbClr val="FFF1D2"/>
          </a:solidFill>
          <a:ln>
            <a:noFill/>
          </a:ln>
          <a:effectLst>
            <a:outerShdw blurRad="304800" dist="139700" dir="2700000" algn="tl" rotWithShape="0">
              <a:srgbClr val="1A1918">
                <a:alpha val="43000"/>
              </a:srgb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en-US" sz="4000" b="1">
              <a:solidFill>
                <a:srgbClr val="FFFFFF"/>
              </a:solidFill>
              <a:latin typeface="Arial" charset="0"/>
            </a:endParaRPr>
          </a:p>
        </p:txBody>
      </p:sp>
      <p:sp>
        <p:nvSpPr>
          <p:cNvPr id="77" name="Text Box 11">
            <a:extLst>
              <a:ext uri="{FF2B5EF4-FFF2-40B4-BE49-F238E27FC236}">
                <a16:creationId xmlns:a16="http://schemas.microsoft.com/office/drawing/2014/main" id="{9DC833B5-7178-4B4B-A9EF-5114A7F5D99A}"/>
              </a:ext>
            </a:extLst>
          </p:cNvPr>
          <p:cNvSpPr txBox="1">
            <a:spLocks noChangeArrowheads="1"/>
          </p:cNvSpPr>
          <p:nvPr/>
        </p:nvSpPr>
        <p:spPr bwMode="auto">
          <a:xfrm>
            <a:off x="1531301" y="24646516"/>
            <a:ext cx="12693184"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b="1" dirty="0">
                <a:solidFill>
                  <a:srgbClr val="131313"/>
                </a:solidFill>
                <a:latin typeface="Arial" charset="0"/>
              </a:rPr>
              <a:t>Figure 3.</a:t>
            </a:r>
            <a:r>
              <a:rPr lang="en-US" dirty="0">
                <a:solidFill>
                  <a:srgbClr val="131313"/>
                </a:solidFill>
                <a:latin typeface="Arial" charset="0"/>
              </a:rPr>
              <a:t> Table showing the decline in flu vaccine uptake in primary school-aged children in England, the Midlands and Coventry between 2019-2024. Data sourced from COVER (UK Health Security Agency, 2025).</a:t>
            </a:r>
          </a:p>
        </p:txBody>
      </p:sp>
      <p:sp>
        <p:nvSpPr>
          <p:cNvPr id="78" name="Text Box 18">
            <a:extLst>
              <a:ext uri="{FF2B5EF4-FFF2-40B4-BE49-F238E27FC236}">
                <a16:creationId xmlns:a16="http://schemas.microsoft.com/office/drawing/2014/main" id="{94CA63ED-3556-BA48-AD4A-F80D196574D5}"/>
              </a:ext>
            </a:extLst>
          </p:cNvPr>
          <p:cNvSpPr txBox="1">
            <a:spLocks noChangeArrowheads="1"/>
          </p:cNvSpPr>
          <p:nvPr/>
        </p:nvSpPr>
        <p:spPr bwMode="auto">
          <a:xfrm>
            <a:off x="990600" y="16916400"/>
            <a:ext cx="28270200" cy="701675"/>
          </a:xfrm>
          <a:prstGeom prst="roundRect">
            <a:avLst>
              <a:gd name="adj" fmla="val 46359"/>
            </a:avLst>
          </a:prstGeom>
          <a:solidFill>
            <a:srgbClr val="007C91"/>
          </a:solidFill>
          <a:ln>
            <a:noFill/>
          </a:ln>
          <a:effectLst/>
        </p:spPr>
        <p:txBody>
          <a:bodyPr wrap="none" anchor="ctr"/>
          <a:lstStyle>
            <a:defPPr>
              <a:defRPr lang="en-US"/>
            </a:defPPr>
            <a:lvl1pPr algn="ctr">
              <a:defRPr sz="4000" b="1">
                <a:solidFill>
                  <a:srgbClr val="FFFFFF"/>
                </a:solidFill>
                <a:latin typeface="Arial" charset="0"/>
              </a:defRPr>
            </a:lvl1pPr>
          </a:lstStyle>
          <a:p>
            <a:r>
              <a:rPr lang="en-US"/>
              <a:t>RESULTS</a:t>
            </a:r>
          </a:p>
        </p:txBody>
      </p:sp>
      <p:sp>
        <p:nvSpPr>
          <p:cNvPr id="79" name="Text Box 19">
            <a:extLst>
              <a:ext uri="{FF2B5EF4-FFF2-40B4-BE49-F238E27FC236}">
                <a16:creationId xmlns:a16="http://schemas.microsoft.com/office/drawing/2014/main" id="{445078D4-8385-964F-90B9-42BB38F5F69A}"/>
              </a:ext>
            </a:extLst>
          </p:cNvPr>
          <p:cNvSpPr txBox="1">
            <a:spLocks noChangeArrowheads="1"/>
          </p:cNvSpPr>
          <p:nvPr/>
        </p:nvSpPr>
        <p:spPr bwMode="auto">
          <a:xfrm>
            <a:off x="1531300" y="17945903"/>
            <a:ext cx="13030985"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Symbol" panose="05050102010706020507" pitchFamily="18" charset="2"/>
              <a:buChar char="·"/>
            </a:pPr>
            <a:r>
              <a:rPr lang="en-GB" dirty="0">
                <a:latin typeface="+mj-lt"/>
              </a:rPr>
              <a:t>Annual COVER data shows that uptake for flu vaccination in primary school-aged children has recently declined in England, the Midlands, and Coventry (Figure 3).</a:t>
            </a:r>
          </a:p>
          <a:p>
            <a:pPr marL="342900" indent="-342900">
              <a:buFont typeface="Symbol" panose="05050102010706020507" pitchFamily="18" charset="2"/>
              <a:buChar char="·"/>
            </a:pPr>
            <a:r>
              <a:rPr lang="en-GB" dirty="0">
                <a:solidFill>
                  <a:srgbClr val="131313"/>
                </a:solidFill>
                <a:latin typeface="+mj-lt"/>
              </a:rPr>
              <a:t>Flu vaccine uptake in Coventry schools was higher than regional and national averages in previous years but declined after the COVID-19 pandemic. Coventry uptake remains </a:t>
            </a:r>
            <a:r>
              <a:rPr lang="en-GB" b="1" dirty="0">
                <a:solidFill>
                  <a:srgbClr val="131313"/>
                </a:solidFill>
                <a:latin typeface="+mj-lt"/>
              </a:rPr>
              <a:t>below the national and regional levels since 2020/21</a:t>
            </a:r>
            <a:r>
              <a:rPr lang="en-GB" dirty="0">
                <a:solidFill>
                  <a:srgbClr val="131313"/>
                </a:solidFill>
                <a:latin typeface="+mj-lt"/>
              </a:rPr>
              <a:t>.</a:t>
            </a:r>
          </a:p>
        </p:txBody>
      </p:sp>
      <p:sp>
        <p:nvSpPr>
          <p:cNvPr id="80" name="Text Box 20">
            <a:extLst>
              <a:ext uri="{FF2B5EF4-FFF2-40B4-BE49-F238E27FC236}">
                <a16:creationId xmlns:a16="http://schemas.microsoft.com/office/drawing/2014/main" id="{65597F58-19C9-DC4B-AF61-573674939188}"/>
              </a:ext>
            </a:extLst>
          </p:cNvPr>
          <p:cNvSpPr txBox="1">
            <a:spLocks noChangeArrowheads="1"/>
          </p:cNvSpPr>
          <p:nvPr/>
        </p:nvSpPr>
        <p:spPr bwMode="auto">
          <a:xfrm>
            <a:off x="1394057" y="26775040"/>
            <a:ext cx="13028469" cy="3342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81000" indent="-381000">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spcBef>
                <a:spcPct val="40000"/>
              </a:spcBef>
              <a:buClr>
                <a:schemeClr val="tx1"/>
              </a:buClr>
              <a:buFont typeface="Symbol" panose="05050102010706020507" pitchFamily="18" charset="2"/>
              <a:buChar char="·"/>
            </a:pPr>
            <a:r>
              <a:rPr lang="en-US" dirty="0">
                <a:solidFill>
                  <a:srgbClr val="131313"/>
                </a:solidFill>
                <a:latin typeface="+mj-lt"/>
              </a:rPr>
              <a:t>However, in participating schools, </a:t>
            </a:r>
            <a:r>
              <a:rPr lang="en-US" b="1" dirty="0">
                <a:solidFill>
                  <a:srgbClr val="131313"/>
                </a:solidFill>
                <a:latin typeface="+mj-lt"/>
              </a:rPr>
              <a:t>flu vaccine uptake increased in 2024-25 compared to the previous year</a:t>
            </a:r>
            <a:r>
              <a:rPr lang="en-US" dirty="0">
                <a:solidFill>
                  <a:srgbClr val="131313"/>
                </a:solidFill>
                <a:latin typeface="+mj-lt"/>
              </a:rPr>
              <a:t>, while non-participating schools continued to see a decline in the same period (Figure 4).</a:t>
            </a:r>
          </a:p>
          <a:p>
            <a:pPr>
              <a:spcBef>
                <a:spcPct val="40000"/>
              </a:spcBef>
              <a:buClr>
                <a:schemeClr val="tx1"/>
              </a:buClr>
              <a:buFont typeface="Symbol" panose="05050102010706020507" pitchFamily="18" charset="2"/>
              <a:buChar char="·"/>
            </a:pPr>
            <a:r>
              <a:rPr lang="en-US" dirty="0">
                <a:solidFill>
                  <a:srgbClr val="131313"/>
                </a:solidFill>
                <a:latin typeface="+mj-lt"/>
              </a:rPr>
              <a:t>Flu vaccine uptake in participating schools are now in line with the Coventry and non-participating school averages (Figure 4).</a:t>
            </a:r>
          </a:p>
          <a:p>
            <a:pPr>
              <a:spcBef>
                <a:spcPct val="40000"/>
              </a:spcBef>
              <a:buClr>
                <a:schemeClr val="tx1"/>
              </a:buClr>
              <a:buFont typeface="Symbol" panose="05050102010706020507" pitchFamily="18" charset="2"/>
              <a:buChar char="·"/>
            </a:pPr>
            <a:r>
              <a:rPr lang="en-US" dirty="0">
                <a:solidFill>
                  <a:srgbClr val="131313"/>
                </a:solidFill>
                <a:latin typeface="+mj-lt"/>
              </a:rPr>
              <a:t>While vaccine uptake varied across participating schools, School 17 with the lowest figures in 2022/23 saw the highest increase in vaccine uptake (+8.6%) in the latest 2024/25 flu vaccination programme (Figure 5).</a:t>
            </a:r>
          </a:p>
        </p:txBody>
      </p:sp>
      <p:sp>
        <p:nvSpPr>
          <p:cNvPr id="84" name="Rectangle 9">
            <a:extLst>
              <a:ext uri="{FF2B5EF4-FFF2-40B4-BE49-F238E27FC236}">
                <a16:creationId xmlns:a16="http://schemas.microsoft.com/office/drawing/2014/main" id="{475FCD2A-105B-5644-BF02-24006316D13E}"/>
              </a:ext>
            </a:extLst>
          </p:cNvPr>
          <p:cNvSpPr>
            <a:spLocks noChangeArrowheads="1"/>
          </p:cNvSpPr>
          <p:nvPr/>
        </p:nvSpPr>
        <p:spPr bwMode="auto">
          <a:xfrm>
            <a:off x="15928024" y="24477783"/>
            <a:ext cx="13030200" cy="8534400"/>
          </a:xfrm>
          <a:prstGeom prst="rect">
            <a:avLst/>
          </a:prstGeom>
          <a:solidFill>
            <a:srgbClr val="FFF1D2"/>
          </a:solidFill>
          <a:ln>
            <a:noFill/>
          </a:ln>
          <a:effectLst>
            <a:outerShdw blurRad="304800" dist="139700" dir="2700000" algn="tl" rotWithShape="0">
              <a:srgbClr val="1A1918">
                <a:alpha val="43000"/>
              </a:srgb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en-US" sz="4000" b="1">
              <a:solidFill>
                <a:srgbClr val="FFFFFF"/>
              </a:solidFill>
              <a:latin typeface="Arial" charset="0"/>
            </a:endParaRPr>
          </a:p>
        </p:txBody>
      </p:sp>
      <p:sp>
        <p:nvSpPr>
          <p:cNvPr id="86" name="Text Box 11">
            <a:extLst>
              <a:ext uri="{FF2B5EF4-FFF2-40B4-BE49-F238E27FC236}">
                <a16:creationId xmlns:a16="http://schemas.microsoft.com/office/drawing/2014/main" id="{8395B74B-F47A-4D42-886D-2E3E30060654}"/>
              </a:ext>
            </a:extLst>
          </p:cNvPr>
          <p:cNvSpPr txBox="1">
            <a:spLocks noChangeArrowheads="1"/>
          </p:cNvSpPr>
          <p:nvPr/>
        </p:nvSpPr>
        <p:spPr bwMode="auto">
          <a:xfrm>
            <a:off x="16267894" y="32096098"/>
            <a:ext cx="1244918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b="1" dirty="0">
                <a:solidFill>
                  <a:srgbClr val="131313"/>
                </a:solidFill>
                <a:latin typeface="Arial" charset="0"/>
              </a:rPr>
              <a:t>Figure 5. </a:t>
            </a:r>
            <a:r>
              <a:rPr lang="en-US" dirty="0">
                <a:solidFill>
                  <a:srgbClr val="131313"/>
                </a:solidFill>
                <a:latin typeface="Arial" charset="0"/>
              </a:rPr>
              <a:t>Bar chart showing the differences in flu vaccine uptake in participating schools in the last three years. </a:t>
            </a:r>
          </a:p>
        </p:txBody>
      </p:sp>
      <p:pic>
        <p:nvPicPr>
          <p:cNvPr id="5" name="Picture 4" descr="A group of people sitting around a table&#10;&#10;AI-generated content may be incorrect.">
            <a:extLst>
              <a:ext uri="{FF2B5EF4-FFF2-40B4-BE49-F238E27FC236}">
                <a16:creationId xmlns:a16="http://schemas.microsoft.com/office/drawing/2014/main" id="{22B0BD2D-3089-6FAC-2AF6-5C2BD255FBF0}"/>
              </a:ext>
            </a:extLst>
          </p:cNvPr>
          <p:cNvPicPr>
            <a:picLocks noChangeAspect="1"/>
          </p:cNvPicPr>
          <p:nvPr/>
        </p:nvPicPr>
        <p:blipFill>
          <a:blip r:embed="rId5"/>
          <a:srcRect l="4981" r="5315" b="19604"/>
          <a:stretch/>
        </p:blipFill>
        <p:spPr>
          <a:xfrm>
            <a:off x="24086448" y="7119730"/>
            <a:ext cx="4867821" cy="3272055"/>
          </a:xfrm>
          <a:prstGeom prst="rect">
            <a:avLst/>
          </a:prstGeom>
        </p:spPr>
      </p:pic>
      <p:pic>
        <p:nvPicPr>
          <p:cNvPr id="15" name="Picture 14">
            <a:extLst>
              <a:ext uri="{FF2B5EF4-FFF2-40B4-BE49-F238E27FC236}">
                <a16:creationId xmlns:a16="http://schemas.microsoft.com/office/drawing/2014/main" id="{8BEC9403-22A9-2DEE-DC7B-59E4AC991BDD}"/>
              </a:ext>
            </a:extLst>
          </p:cNvPr>
          <p:cNvPicPr>
            <a:picLocks noChangeAspect="1"/>
          </p:cNvPicPr>
          <p:nvPr/>
        </p:nvPicPr>
        <p:blipFill>
          <a:blip r:embed="rId6"/>
          <a:srcRect b="7349"/>
          <a:stretch/>
        </p:blipFill>
        <p:spPr>
          <a:xfrm>
            <a:off x="24039099" y="10552650"/>
            <a:ext cx="4915170" cy="3272055"/>
          </a:xfrm>
          <a:prstGeom prst="rect">
            <a:avLst/>
          </a:prstGeom>
        </p:spPr>
      </p:pic>
      <p:graphicFrame>
        <p:nvGraphicFramePr>
          <p:cNvPr id="17" name="Table 16">
            <a:extLst>
              <a:ext uri="{FF2B5EF4-FFF2-40B4-BE49-F238E27FC236}">
                <a16:creationId xmlns:a16="http://schemas.microsoft.com/office/drawing/2014/main" id="{CDCE5F8F-5CA0-47FA-BBDF-C131D79626E4}"/>
              </a:ext>
            </a:extLst>
          </p:cNvPr>
          <p:cNvGraphicFramePr>
            <a:graphicFrameLocks noGrp="1"/>
          </p:cNvGraphicFramePr>
          <p:nvPr>
            <p:extLst>
              <p:ext uri="{D42A27DB-BD31-4B8C-83A1-F6EECF244321}">
                <p14:modId xmlns:p14="http://schemas.microsoft.com/office/powerpoint/2010/main" val="1336757700"/>
              </p:ext>
            </p:extLst>
          </p:nvPr>
        </p:nvGraphicFramePr>
        <p:xfrm>
          <a:off x="1543855" y="20582707"/>
          <a:ext cx="12693184" cy="3767013"/>
        </p:xfrm>
        <a:graphic>
          <a:graphicData uri="http://schemas.openxmlformats.org/drawingml/2006/table">
            <a:tbl>
              <a:tblPr>
                <a:tableStyleId>{616DA210-FB5B-4158-B5E0-FEB733F419BA}</a:tableStyleId>
              </a:tblPr>
              <a:tblGrid>
                <a:gridCol w="3173845">
                  <a:extLst>
                    <a:ext uri="{9D8B030D-6E8A-4147-A177-3AD203B41FA5}">
                      <a16:colId xmlns:a16="http://schemas.microsoft.com/office/drawing/2014/main" val="4240303088"/>
                    </a:ext>
                  </a:extLst>
                </a:gridCol>
                <a:gridCol w="3172747">
                  <a:extLst>
                    <a:ext uri="{9D8B030D-6E8A-4147-A177-3AD203B41FA5}">
                      <a16:colId xmlns:a16="http://schemas.microsoft.com/office/drawing/2014/main" val="3517406509"/>
                    </a:ext>
                  </a:extLst>
                </a:gridCol>
                <a:gridCol w="3173845">
                  <a:extLst>
                    <a:ext uri="{9D8B030D-6E8A-4147-A177-3AD203B41FA5}">
                      <a16:colId xmlns:a16="http://schemas.microsoft.com/office/drawing/2014/main" val="3513603915"/>
                    </a:ext>
                  </a:extLst>
                </a:gridCol>
                <a:gridCol w="3172747">
                  <a:extLst>
                    <a:ext uri="{9D8B030D-6E8A-4147-A177-3AD203B41FA5}">
                      <a16:colId xmlns:a16="http://schemas.microsoft.com/office/drawing/2014/main" val="217103957"/>
                    </a:ext>
                  </a:extLst>
                </a:gridCol>
              </a:tblGrid>
              <a:tr h="782101">
                <a:tc>
                  <a:txBody>
                    <a:bodyPr/>
                    <a:lstStyle/>
                    <a:p>
                      <a:pPr algn="ctr">
                        <a:lnSpc>
                          <a:spcPct val="107000"/>
                        </a:lnSpc>
                        <a:spcAft>
                          <a:spcPts val="800"/>
                        </a:spcAft>
                        <a:buNone/>
                      </a:pPr>
                      <a:r>
                        <a:rPr lang="en-GB" sz="2400" b="1" kern="0">
                          <a:solidFill>
                            <a:srgbClr val="000000"/>
                          </a:solidFill>
                          <a:effectLst/>
                        </a:rPr>
                        <a:t>Period</a:t>
                      </a:r>
                      <a:endParaRPr lang="en-GB" sz="36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Aft>
                          <a:spcPts val="800"/>
                        </a:spcAft>
                        <a:buNone/>
                      </a:pPr>
                      <a:r>
                        <a:rPr lang="en-GB" sz="2400" b="1" kern="0">
                          <a:solidFill>
                            <a:srgbClr val="000000"/>
                          </a:solidFill>
                          <a:effectLst/>
                        </a:rPr>
                        <a:t>England % uptake</a:t>
                      </a:r>
                      <a:endParaRPr lang="en-GB" sz="36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Aft>
                          <a:spcPts val="800"/>
                        </a:spcAft>
                        <a:buNone/>
                      </a:pPr>
                      <a:r>
                        <a:rPr lang="en-GB" sz="2400" b="1" kern="0">
                          <a:solidFill>
                            <a:srgbClr val="000000"/>
                          </a:solidFill>
                          <a:effectLst/>
                        </a:rPr>
                        <a:t>Midlands % uptake</a:t>
                      </a:r>
                      <a:endParaRPr lang="en-GB" sz="36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Aft>
                          <a:spcPts val="800"/>
                        </a:spcAft>
                        <a:buNone/>
                      </a:pPr>
                      <a:r>
                        <a:rPr lang="en-GB" sz="2400" b="1" kern="0">
                          <a:solidFill>
                            <a:srgbClr val="000000"/>
                          </a:solidFill>
                          <a:effectLst/>
                        </a:rPr>
                        <a:t>Coventry % uptake</a:t>
                      </a:r>
                      <a:endParaRPr lang="en-GB" sz="36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2781985247"/>
                  </a:ext>
                </a:extLst>
              </a:tr>
              <a:tr h="426416">
                <a:tc>
                  <a:txBody>
                    <a:bodyPr/>
                    <a:lstStyle/>
                    <a:p>
                      <a:pPr algn="ctr">
                        <a:lnSpc>
                          <a:spcPct val="107000"/>
                        </a:lnSpc>
                        <a:spcAft>
                          <a:spcPts val="800"/>
                        </a:spcAft>
                        <a:buNone/>
                      </a:pPr>
                      <a:r>
                        <a:rPr lang="en-GB" sz="2400" b="1" kern="0">
                          <a:solidFill>
                            <a:srgbClr val="000000"/>
                          </a:solidFill>
                          <a:effectLst/>
                        </a:rPr>
                        <a:t>2018/19</a:t>
                      </a:r>
                      <a:endParaRPr lang="en-GB" sz="36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Aft>
                          <a:spcPts val="800"/>
                        </a:spcAft>
                        <a:buNone/>
                      </a:pPr>
                      <a:r>
                        <a:rPr lang="en-GB" sz="2400" kern="0">
                          <a:solidFill>
                            <a:srgbClr val="000000"/>
                          </a:solidFill>
                          <a:effectLst/>
                        </a:rPr>
                        <a:t>60.49%</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tc>
                  <a:txBody>
                    <a:bodyPr/>
                    <a:lstStyle/>
                    <a:p>
                      <a:pPr algn="ctr">
                        <a:lnSpc>
                          <a:spcPct val="107000"/>
                        </a:lnSpc>
                        <a:spcAft>
                          <a:spcPts val="800"/>
                        </a:spcAft>
                        <a:buNone/>
                      </a:pPr>
                      <a:r>
                        <a:rPr lang="en-GB" sz="2400" kern="0">
                          <a:solidFill>
                            <a:srgbClr val="000000"/>
                          </a:solidFill>
                          <a:effectLst/>
                        </a:rPr>
                        <a:t>61.88%</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tc>
                  <a:txBody>
                    <a:bodyPr/>
                    <a:lstStyle/>
                    <a:p>
                      <a:pPr algn="ctr">
                        <a:lnSpc>
                          <a:spcPct val="107000"/>
                        </a:lnSpc>
                        <a:spcAft>
                          <a:spcPts val="800"/>
                        </a:spcAft>
                        <a:buNone/>
                      </a:pPr>
                      <a:r>
                        <a:rPr lang="en-GB" sz="2400" kern="0">
                          <a:solidFill>
                            <a:srgbClr val="000000"/>
                          </a:solidFill>
                          <a:effectLst/>
                        </a:rPr>
                        <a:t>68.08%</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extLst>
                  <a:ext uri="{0D108BD9-81ED-4DB2-BD59-A6C34878D82A}">
                    <a16:rowId xmlns:a16="http://schemas.microsoft.com/office/drawing/2014/main" val="3978257267"/>
                  </a:ext>
                </a:extLst>
              </a:tr>
              <a:tr h="426416">
                <a:tc>
                  <a:txBody>
                    <a:bodyPr/>
                    <a:lstStyle/>
                    <a:p>
                      <a:pPr algn="ctr">
                        <a:lnSpc>
                          <a:spcPct val="107000"/>
                        </a:lnSpc>
                        <a:spcAft>
                          <a:spcPts val="800"/>
                        </a:spcAft>
                        <a:buNone/>
                      </a:pPr>
                      <a:r>
                        <a:rPr lang="en-GB" sz="2400" b="1" kern="0">
                          <a:solidFill>
                            <a:srgbClr val="000000"/>
                          </a:solidFill>
                          <a:effectLst/>
                        </a:rPr>
                        <a:t>2019/20</a:t>
                      </a:r>
                      <a:endParaRPr lang="en-GB" sz="36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Aft>
                          <a:spcPts val="800"/>
                        </a:spcAft>
                        <a:buNone/>
                      </a:pPr>
                      <a:r>
                        <a:rPr lang="en-GB" sz="2400" kern="0">
                          <a:solidFill>
                            <a:srgbClr val="000000"/>
                          </a:solidFill>
                          <a:effectLst/>
                        </a:rPr>
                        <a:t>60.40%</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tc>
                  <a:txBody>
                    <a:bodyPr/>
                    <a:lstStyle/>
                    <a:p>
                      <a:pPr algn="ctr">
                        <a:lnSpc>
                          <a:spcPct val="107000"/>
                        </a:lnSpc>
                        <a:spcAft>
                          <a:spcPts val="800"/>
                        </a:spcAft>
                        <a:buNone/>
                      </a:pPr>
                      <a:r>
                        <a:rPr lang="en-GB" sz="2400" kern="0">
                          <a:solidFill>
                            <a:srgbClr val="000000"/>
                          </a:solidFill>
                          <a:effectLst/>
                        </a:rPr>
                        <a:t>60.55%</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tc>
                  <a:txBody>
                    <a:bodyPr/>
                    <a:lstStyle/>
                    <a:p>
                      <a:pPr algn="ctr">
                        <a:lnSpc>
                          <a:spcPct val="107000"/>
                        </a:lnSpc>
                        <a:spcAft>
                          <a:spcPts val="800"/>
                        </a:spcAft>
                        <a:buNone/>
                      </a:pPr>
                      <a:r>
                        <a:rPr lang="en-GB" sz="2400" kern="0" dirty="0">
                          <a:solidFill>
                            <a:srgbClr val="000000"/>
                          </a:solidFill>
                          <a:effectLst/>
                        </a:rPr>
                        <a:t>65.91%</a:t>
                      </a:r>
                      <a:endParaRPr lang="en-GB"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extLst>
                  <a:ext uri="{0D108BD9-81ED-4DB2-BD59-A6C34878D82A}">
                    <a16:rowId xmlns:a16="http://schemas.microsoft.com/office/drawing/2014/main" val="3671878420"/>
                  </a:ext>
                </a:extLst>
              </a:tr>
              <a:tr h="426416">
                <a:tc>
                  <a:txBody>
                    <a:bodyPr/>
                    <a:lstStyle/>
                    <a:p>
                      <a:pPr algn="ctr">
                        <a:lnSpc>
                          <a:spcPct val="107000"/>
                        </a:lnSpc>
                        <a:spcAft>
                          <a:spcPts val="800"/>
                        </a:spcAft>
                        <a:buNone/>
                      </a:pPr>
                      <a:r>
                        <a:rPr lang="en-GB" sz="2400" b="1" kern="0">
                          <a:solidFill>
                            <a:srgbClr val="000000"/>
                          </a:solidFill>
                          <a:effectLst/>
                        </a:rPr>
                        <a:t>2020/21</a:t>
                      </a:r>
                      <a:endParaRPr lang="en-GB" sz="36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Aft>
                          <a:spcPts val="800"/>
                        </a:spcAft>
                        <a:buNone/>
                      </a:pPr>
                      <a:r>
                        <a:rPr lang="en-GB" sz="2400" kern="0">
                          <a:solidFill>
                            <a:srgbClr val="000000"/>
                          </a:solidFill>
                          <a:effectLst/>
                        </a:rPr>
                        <a:t>62.50%</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tc>
                  <a:txBody>
                    <a:bodyPr/>
                    <a:lstStyle/>
                    <a:p>
                      <a:pPr algn="ctr">
                        <a:lnSpc>
                          <a:spcPct val="107000"/>
                        </a:lnSpc>
                        <a:spcAft>
                          <a:spcPts val="800"/>
                        </a:spcAft>
                        <a:buNone/>
                      </a:pPr>
                      <a:r>
                        <a:rPr lang="en-GB" sz="2400" kern="0">
                          <a:solidFill>
                            <a:srgbClr val="000000"/>
                          </a:solidFill>
                          <a:effectLst/>
                        </a:rPr>
                        <a:t>60.47%</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tc>
                  <a:txBody>
                    <a:bodyPr/>
                    <a:lstStyle/>
                    <a:p>
                      <a:pPr algn="ctr">
                        <a:lnSpc>
                          <a:spcPct val="107000"/>
                        </a:lnSpc>
                        <a:spcAft>
                          <a:spcPts val="800"/>
                        </a:spcAft>
                        <a:buNone/>
                      </a:pPr>
                      <a:r>
                        <a:rPr lang="en-GB" sz="2400" kern="0">
                          <a:solidFill>
                            <a:srgbClr val="000000"/>
                          </a:solidFill>
                          <a:effectLst/>
                        </a:rPr>
                        <a:t>54.50%</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extLst>
                  <a:ext uri="{0D108BD9-81ED-4DB2-BD59-A6C34878D82A}">
                    <a16:rowId xmlns:a16="http://schemas.microsoft.com/office/drawing/2014/main" val="3743666939"/>
                  </a:ext>
                </a:extLst>
              </a:tr>
              <a:tr h="426416">
                <a:tc>
                  <a:txBody>
                    <a:bodyPr/>
                    <a:lstStyle/>
                    <a:p>
                      <a:pPr algn="ctr">
                        <a:lnSpc>
                          <a:spcPct val="107000"/>
                        </a:lnSpc>
                        <a:spcAft>
                          <a:spcPts val="800"/>
                        </a:spcAft>
                        <a:buNone/>
                      </a:pPr>
                      <a:r>
                        <a:rPr lang="en-GB" sz="2400" b="1" kern="0">
                          <a:solidFill>
                            <a:srgbClr val="000000"/>
                          </a:solidFill>
                          <a:effectLst/>
                        </a:rPr>
                        <a:t>2021/22</a:t>
                      </a:r>
                      <a:endParaRPr lang="en-GB" sz="36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Aft>
                          <a:spcPts val="800"/>
                        </a:spcAft>
                        <a:buNone/>
                      </a:pPr>
                      <a:r>
                        <a:rPr lang="en-GB" sz="2400" kern="0">
                          <a:solidFill>
                            <a:srgbClr val="000000"/>
                          </a:solidFill>
                          <a:effectLst/>
                        </a:rPr>
                        <a:t>57.40%</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tc>
                  <a:txBody>
                    <a:bodyPr/>
                    <a:lstStyle/>
                    <a:p>
                      <a:pPr algn="ctr">
                        <a:lnSpc>
                          <a:spcPct val="107000"/>
                        </a:lnSpc>
                        <a:spcAft>
                          <a:spcPts val="800"/>
                        </a:spcAft>
                        <a:buNone/>
                      </a:pPr>
                      <a:r>
                        <a:rPr lang="en-GB" sz="2400" kern="0">
                          <a:solidFill>
                            <a:srgbClr val="000000"/>
                          </a:solidFill>
                          <a:effectLst/>
                        </a:rPr>
                        <a:t>55.60%</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tc>
                  <a:txBody>
                    <a:bodyPr/>
                    <a:lstStyle/>
                    <a:p>
                      <a:pPr algn="ctr">
                        <a:lnSpc>
                          <a:spcPct val="107000"/>
                        </a:lnSpc>
                        <a:spcAft>
                          <a:spcPts val="800"/>
                        </a:spcAft>
                        <a:buNone/>
                      </a:pPr>
                      <a:r>
                        <a:rPr lang="en-GB" sz="2400" kern="0">
                          <a:solidFill>
                            <a:srgbClr val="000000"/>
                          </a:solidFill>
                          <a:effectLst/>
                        </a:rPr>
                        <a:t>47.07%</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extLst>
                  <a:ext uri="{0D108BD9-81ED-4DB2-BD59-A6C34878D82A}">
                    <a16:rowId xmlns:a16="http://schemas.microsoft.com/office/drawing/2014/main" val="1572907723"/>
                  </a:ext>
                </a:extLst>
              </a:tr>
              <a:tr h="426416">
                <a:tc>
                  <a:txBody>
                    <a:bodyPr/>
                    <a:lstStyle/>
                    <a:p>
                      <a:pPr algn="ctr">
                        <a:lnSpc>
                          <a:spcPct val="107000"/>
                        </a:lnSpc>
                        <a:spcAft>
                          <a:spcPts val="800"/>
                        </a:spcAft>
                        <a:buNone/>
                      </a:pPr>
                      <a:r>
                        <a:rPr lang="en-GB" sz="2400" b="1" kern="0">
                          <a:solidFill>
                            <a:srgbClr val="000000"/>
                          </a:solidFill>
                          <a:effectLst/>
                        </a:rPr>
                        <a:t>2022/23</a:t>
                      </a:r>
                      <a:endParaRPr lang="en-GB" sz="36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Aft>
                          <a:spcPts val="800"/>
                        </a:spcAft>
                        <a:buNone/>
                      </a:pPr>
                      <a:r>
                        <a:rPr lang="en-GB" sz="2400" kern="0">
                          <a:solidFill>
                            <a:srgbClr val="000000"/>
                          </a:solidFill>
                          <a:effectLst/>
                        </a:rPr>
                        <a:t>55.89%</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tc>
                  <a:txBody>
                    <a:bodyPr/>
                    <a:lstStyle/>
                    <a:p>
                      <a:pPr algn="ctr">
                        <a:lnSpc>
                          <a:spcPct val="107000"/>
                        </a:lnSpc>
                        <a:spcAft>
                          <a:spcPts val="800"/>
                        </a:spcAft>
                        <a:buNone/>
                      </a:pPr>
                      <a:r>
                        <a:rPr lang="en-GB" sz="2400" kern="0">
                          <a:solidFill>
                            <a:srgbClr val="000000"/>
                          </a:solidFill>
                          <a:effectLst/>
                        </a:rPr>
                        <a:t>53.41%</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tc>
                  <a:txBody>
                    <a:bodyPr/>
                    <a:lstStyle/>
                    <a:p>
                      <a:pPr algn="ctr">
                        <a:lnSpc>
                          <a:spcPct val="107000"/>
                        </a:lnSpc>
                        <a:spcAft>
                          <a:spcPts val="800"/>
                        </a:spcAft>
                        <a:buNone/>
                      </a:pPr>
                      <a:r>
                        <a:rPr lang="en-GB" sz="2400" kern="0">
                          <a:solidFill>
                            <a:srgbClr val="000000"/>
                          </a:solidFill>
                          <a:effectLst/>
                        </a:rPr>
                        <a:t>47.17%</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extLst>
                  <a:ext uri="{0D108BD9-81ED-4DB2-BD59-A6C34878D82A}">
                    <a16:rowId xmlns:a16="http://schemas.microsoft.com/office/drawing/2014/main" val="3010481251"/>
                  </a:ext>
                </a:extLst>
              </a:tr>
              <a:tr h="426416">
                <a:tc>
                  <a:txBody>
                    <a:bodyPr/>
                    <a:lstStyle/>
                    <a:p>
                      <a:pPr algn="ctr">
                        <a:lnSpc>
                          <a:spcPct val="107000"/>
                        </a:lnSpc>
                        <a:spcAft>
                          <a:spcPts val="800"/>
                        </a:spcAft>
                        <a:buNone/>
                      </a:pPr>
                      <a:r>
                        <a:rPr lang="en-GB" sz="2400" b="1" kern="0">
                          <a:solidFill>
                            <a:srgbClr val="000000"/>
                          </a:solidFill>
                          <a:effectLst/>
                        </a:rPr>
                        <a:t>2023/24</a:t>
                      </a:r>
                      <a:endParaRPr lang="en-GB" sz="36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Aft>
                          <a:spcPts val="800"/>
                        </a:spcAft>
                        <a:buNone/>
                      </a:pPr>
                      <a:r>
                        <a:rPr lang="en-GB" sz="2400" kern="0">
                          <a:solidFill>
                            <a:srgbClr val="000000"/>
                          </a:solidFill>
                          <a:effectLst/>
                        </a:rPr>
                        <a:t>55.11%</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tc>
                  <a:txBody>
                    <a:bodyPr/>
                    <a:lstStyle/>
                    <a:p>
                      <a:pPr algn="ctr">
                        <a:lnSpc>
                          <a:spcPct val="107000"/>
                        </a:lnSpc>
                        <a:spcAft>
                          <a:spcPts val="800"/>
                        </a:spcAft>
                        <a:buNone/>
                      </a:pPr>
                      <a:r>
                        <a:rPr lang="en-GB" sz="2400" kern="0">
                          <a:solidFill>
                            <a:srgbClr val="000000"/>
                          </a:solidFill>
                          <a:effectLst/>
                        </a:rPr>
                        <a:t>52.06%</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tc>
                  <a:txBody>
                    <a:bodyPr/>
                    <a:lstStyle/>
                    <a:p>
                      <a:pPr algn="ctr">
                        <a:lnSpc>
                          <a:spcPct val="107000"/>
                        </a:lnSpc>
                        <a:spcAft>
                          <a:spcPts val="800"/>
                        </a:spcAft>
                        <a:buNone/>
                      </a:pPr>
                      <a:r>
                        <a:rPr lang="en-GB" sz="2400" kern="0">
                          <a:solidFill>
                            <a:srgbClr val="000000"/>
                          </a:solidFill>
                          <a:effectLst/>
                        </a:rPr>
                        <a:t>42.78%</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extLst>
                  <a:ext uri="{0D108BD9-81ED-4DB2-BD59-A6C34878D82A}">
                    <a16:rowId xmlns:a16="http://schemas.microsoft.com/office/drawing/2014/main" val="2052305388"/>
                  </a:ext>
                </a:extLst>
              </a:tr>
              <a:tr h="426416">
                <a:tc>
                  <a:txBody>
                    <a:bodyPr/>
                    <a:lstStyle/>
                    <a:p>
                      <a:pPr algn="ctr">
                        <a:lnSpc>
                          <a:spcPct val="107000"/>
                        </a:lnSpc>
                        <a:spcAft>
                          <a:spcPts val="800"/>
                        </a:spcAft>
                        <a:buNone/>
                      </a:pPr>
                      <a:r>
                        <a:rPr lang="en-GB" sz="2400" b="1" kern="0">
                          <a:solidFill>
                            <a:srgbClr val="000000"/>
                          </a:solidFill>
                          <a:effectLst/>
                        </a:rPr>
                        <a:t>2024/25</a:t>
                      </a:r>
                      <a:endParaRPr lang="en-GB" sz="36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107000"/>
                        </a:lnSpc>
                        <a:spcAft>
                          <a:spcPts val="800"/>
                        </a:spcAft>
                        <a:buNone/>
                      </a:pPr>
                      <a:r>
                        <a:rPr lang="en-GB" sz="2400" kern="0">
                          <a:solidFill>
                            <a:srgbClr val="000000"/>
                          </a:solidFill>
                          <a:effectLst/>
                        </a:rPr>
                        <a:t>54.60%</a:t>
                      </a:r>
                      <a:endParaRPr lang="en-GB" sz="3600" kern="10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tc>
                  <a:txBody>
                    <a:bodyPr/>
                    <a:lstStyle/>
                    <a:p>
                      <a:pPr algn="ctr">
                        <a:lnSpc>
                          <a:spcPct val="107000"/>
                        </a:lnSpc>
                        <a:spcAft>
                          <a:spcPts val="800"/>
                        </a:spcAft>
                        <a:buNone/>
                      </a:pPr>
                      <a:r>
                        <a:rPr lang="en-GB" sz="2400" kern="0" dirty="0">
                          <a:solidFill>
                            <a:srgbClr val="000000"/>
                          </a:solidFill>
                          <a:effectLst/>
                        </a:rPr>
                        <a:t>50.99%</a:t>
                      </a:r>
                      <a:endParaRPr lang="en-GB"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tc>
                  <a:txBody>
                    <a:bodyPr/>
                    <a:lstStyle/>
                    <a:p>
                      <a:pPr algn="ctr">
                        <a:lnSpc>
                          <a:spcPct val="107000"/>
                        </a:lnSpc>
                        <a:spcAft>
                          <a:spcPts val="800"/>
                        </a:spcAft>
                        <a:buNone/>
                      </a:pPr>
                      <a:r>
                        <a:rPr lang="en-GB" sz="2400" kern="0" dirty="0">
                          <a:solidFill>
                            <a:srgbClr val="000000"/>
                          </a:solidFill>
                          <a:effectLst/>
                        </a:rPr>
                        <a:t>42.48%</a:t>
                      </a:r>
                      <a:endParaRPr lang="en-GB"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nchor="ctr">
                    <a:solidFill>
                      <a:srgbClr val="FFFFFF"/>
                    </a:solidFill>
                  </a:tcPr>
                </a:tc>
                <a:extLst>
                  <a:ext uri="{0D108BD9-81ED-4DB2-BD59-A6C34878D82A}">
                    <a16:rowId xmlns:a16="http://schemas.microsoft.com/office/drawing/2014/main" val="2584703111"/>
                  </a:ext>
                </a:extLst>
              </a:tr>
            </a:tbl>
          </a:graphicData>
        </a:graphic>
      </p:graphicFrame>
      <p:sp>
        <p:nvSpPr>
          <p:cNvPr id="24" name="Rectangle 37">
            <a:extLst>
              <a:ext uri="{FF2B5EF4-FFF2-40B4-BE49-F238E27FC236}">
                <a16:creationId xmlns:a16="http://schemas.microsoft.com/office/drawing/2014/main" id="{D52FBFCF-96D6-86F4-0137-FAE3F7ED19B9}"/>
              </a:ext>
            </a:extLst>
          </p:cNvPr>
          <p:cNvSpPr>
            <a:spLocks noChangeArrowheads="1"/>
          </p:cNvSpPr>
          <p:nvPr/>
        </p:nvSpPr>
        <p:spPr bwMode="auto">
          <a:xfrm>
            <a:off x="1880370" y="14337481"/>
            <a:ext cx="12367259" cy="2251091"/>
          </a:xfrm>
          <a:prstGeom prst="rect">
            <a:avLst/>
          </a:prstGeom>
          <a:solidFill>
            <a:srgbClr val="CCE5E9"/>
          </a:solidFill>
          <a:ln>
            <a:noFill/>
          </a:ln>
          <a:effectLst>
            <a:outerShdw blurRad="304800" dist="139700" dir="2700000" algn="tl" rotWithShape="0">
              <a:srgbClr val="1A1918">
                <a:alpha val="43000"/>
              </a:srgb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en-US" sz="4000" b="1">
              <a:solidFill>
                <a:srgbClr val="FFFFFF"/>
              </a:solidFill>
              <a:latin typeface="Arial" charset="0"/>
            </a:endParaRPr>
          </a:p>
        </p:txBody>
      </p:sp>
      <p:sp>
        <p:nvSpPr>
          <p:cNvPr id="25" name="Text Box 39">
            <a:extLst>
              <a:ext uri="{FF2B5EF4-FFF2-40B4-BE49-F238E27FC236}">
                <a16:creationId xmlns:a16="http://schemas.microsoft.com/office/drawing/2014/main" id="{DF2AB135-102B-EEC3-4B5D-DFDE3DC2046A}"/>
              </a:ext>
            </a:extLst>
          </p:cNvPr>
          <p:cNvSpPr txBox="1">
            <a:spLocks noChangeArrowheads="1"/>
          </p:cNvSpPr>
          <p:nvPr/>
        </p:nvSpPr>
        <p:spPr bwMode="auto">
          <a:xfrm>
            <a:off x="8849650" y="14513146"/>
            <a:ext cx="5206592"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b="1" dirty="0">
                <a:solidFill>
                  <a:srgbClr val="131313"/>
                </a:solidFill>
                <a:latin typeface="Arial" charset="0"/>
              </a:rPr>
              <a:t>Figure 1. </a:t>
            </a:r>
            <a:r>
              <a:rPr lang="en-US" dirty="0">
                <a:solidFill>
                  <a:srgbClr val="131313"/>
                </a:solidFill>
                <a:latin typeface="Arial" charset="0"/>
              </a:rPr>
              <a:t>The e-Bug and Giant Microbe resource pack provides the foundation for schools working towards a Vaccine Superhero award.</a:t>
            </a:r>
          </a:p>
        </p:txBody>
      </p:sp>
      <p:pic>
        <p:nvPicPr>
          <p:cNvPr id="20" name="Picture 19">
            <a:extLst>
              <a:ext uri="{FF2B5EF4-FFF2-40B4-BE49-F238E27FC236}">
                <a16:creationId xmlns:a16="http://schemas.microsoft.com/office/drawing/2014/main" id="{AE8AC087-A78D-6A90-C210-0871B60EA8AE}"/>
              </a:ext>
            </a:extLst>
          </p:cNvPr>
          <p:cNvPicPr>
            <a:picLocks noChangeAspect="1"/>
          </p:cNvPicPr>
          <p:nvPr/>
        </p:nvPicPr>
        <p:blipFill>
          <a:blip r:embed="rId7"/>
          <a:stretch>
            <a:fillRect/>
          </a:stretch>
        </p:blipFill>
        <p:spPr>
          <a:xfrm>
            <a:off x="2058924" y="14568831"/>
            <a:ext cx="3303878" cy="1745126"/>
          </a:xfrm>
          <a:prstGeom prst="rect">
            <a:avLst/>
          </a:prstGeom>
        </p:spPr>
      </p:pic>
      <p:pic>
        <p:nvPicPr>
          <p:cNvPr id="7" name="Picture 6">
            <a:extLst>
              <a:ext uri="{FF2B5EF4-FFF2-40B4-BE49-F238E27FC236}">
                <a16:creationId xmlns:a16="http://schemas.microsoft.com/office/drawing/2014/main" id="{90550D44-19F6-B4AB-159B-1C3AFBF4F095}"/>
              </a:ext>
            </a:extLst>
          </p:cNvPr>
          <p:cNvPicPr>
            <a:picLocks noChangeAspect="1"/>
          </p:cNvPicPr>
          <p:nvPr/>
        </p:nvPicPr>
        <p:blipFill>
          <a:blip r:embed="rId8"/>
          <a:srcRect l="6782" r="6441" b="16402"/>
          <a:stretch/>
        </p:blipFill>
        <p:spPr>
          <a:xfrm>
            <a:off x="5460792" y="14548713"/>
            <a:ext cx="2991980" cy="1745126"/>
          </a:xfrm>
          <a:prstGeom prst="rect">
            <a:avLst/>
          </a:prstGeom>
        </p:spPr>
      </p:pic>
      <p:sp>
        <p:nvSpPr>
          <p:cNvPr id="27" name="Rectangle 9">
            <a:extLst>
              <a:ext uri="{FF2B5EF4-FFF2-40B4-BE49-F238E27FC236}">
                <a16:creationId xmlns:a16="http://schemas.microsoft.com/office/drawing/2014/main" id="{CB290109-C016-8939-8A8D-082012FCA6E1}"/>
              </a:ext>
            </a:extLst>
          </p:cNvPr>
          <p:cNvSpPr>
            <a:spLocks noChangeArrowheads="1"/>
          </p:cNvSpPr>
          <p:nvPr/>
        </p:nvSpPr>
        <p:spPr bwMode="auto">
          <a:xfrm>
            <a:off x="15729983" y="17689138"/>
            <a:ext cx="13224287" cy="6894950"/>
          </a:xfrm>
          <a:prstGeom prst="rect">
            <a:avLst/>
          </a:prstGeom>
          <a:solidFill>
            <a:srgbClr val="FFF1D2"/>
          </a:solidFill>
          <a:ln>
            <a:noFill/>
          </a:ln>
          <a:effectLst>
            <a:outerShdw blurRad="304800" dist="139700" dir="2700000" algn="tl" rotWithShape="0">
              <a:srgbClr val="1A1918">
                <a:alpha val="43000"/>
              </a:srgb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endParaRPr lang="en-US" sz="4000" b="1">
              <a:solidFill>
                <a:srgbClr val="FFFFFF"/>
              </a:solidFill>
              <a:latin typeface="Arial" charset="0"/>
            </a:endParaRPr>
          </a:p>
        </p:txBody>
      </p:sp>
      <p:sp>
        <p:nvSpPr>
          <p:cNvPr id="28" name="Text Box 11">
            <a:extLst>
              <a:ext uri="{FF2B5EF4-FFF2-40B4-BE49-F238E27FC236}">
                <a16:creationId xmlns:a16="http://schemas.microsoft.com/office/drawing/2014/main" id="{26E41E3B-49C8-B71A-F553-DC6EF8932CE6}"/>
              </a:ext>
            </a:extLst>
          </p:cNvPr>
          <p:cNvSpPr txBox="1">
            <a:spLocks noChangeArrowheads="1"/>
          </p:cNvSpPr>
          <p:nvPr/>
        </p:nvSpPr>
        <p:spPr bwMode="auto">
          <a:xfrm>
            <a:off x="15924544" y="23592067"/>
            <a:ext cx="1318957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b="1" dirty="0">
                <a:solidFill>
                  <a:srgbClr val="131313"/>
                </a:solidFill>
                <a:latin typeface="Arial" charset="0"/>
              </a:rPr>
              <a:t>Figure 4. </a:t>
            </a:r>
            <a:r>
              <a:rPr lang="en-US" dirty="0">
                <a:solidFill>
                  <a:srgbClr val="131313"/>
                </a:solidFill>
                <a:latin typeface="Arial" charset="0"/>
              </a:rPr>
              <a:t>G</a:t>
            </a:r>
            <a:r>
              <a:rPr lang="en-GB" dirty="0">
                <a:solidFill>
                  <a:srgbClr val="131313"/>
                </a:solidFill>
                <a:latin typeface="Arial" charset="0"/>
              </a:rPr>
              <a:t>raph showing a gradual decrease in uptake in non-participating schools, while participating schools showed a 0.68% increase this flu season compared to the previous year.</a:t>
            </a:r>
            <a:endParaRPr lang="en-US" dirty="0">
              <a:solidFill>
                <a:srgbClr val="131313"/>
              </a:solidFill>
              <a:latin typeface="Arial" charset="0"/>
            </a:endParaRPr>
          </a:p>
        </p:txBody>
      </p:sp>
      <p:pic>
        <p:nvPicPr>
          <p:cNvPr id="2049" name="Picture 2048">
            <a:extLst>
              <a:ext uri="{FF2B5EF4-FFF2-40B4-BE49-F238E27FC236}">
                <a16:creationId xmlns:a16="http://schemas.microsoft.com/office/drawing/2014/main" id="{C9DDEF4E-3D57-16AA-B83D-644F02A95785}"/>
              </a:ext>
            </a:extLst>
          </p:cNvPr>
          <p:cNvPicPr>
            <a:picLocks noChangeAspect="1"/>
          </p:cNvPicPr>
          <p:nvPr/>
        </p:nvPicPr>
        <p:blipFill>
          <a:blip r:embed="rId9"/>
          <a:stretch>
            <a:fillRect/>
          </a:stretch>
        </p:blipFill>
        <p:spPr>
          <a:xfrm>
            <a:off x="16236040" y="24923473"/>
            <a:ext cx="12481040" cy="6954878"/>
          </a:xfrm>
          <a:prstGeom prst="rect">
            <a:avLst/>
          </a:prstGeom>
        </p:spPr>
      </p:pic>
      <p:pic>
        <p:nvPicPr>
          <p:cNvPr id="2053" name="Picture 2052">
            <a:extLst>
              <a:ext uri="{FF2B5EF4-FFF2-40B4-BE49-F238E27FC236}">
                <a16:creationId xmlns:a16="http://schemas.microsoft.com/office/drawing/2014/main" id="{1D332E29-E51D-B750-EF5E-F34FEBABC0C7}"/>
              </a:ext>
            </a:extLst>
          </p:cNvPr>
          <p:cNvPicPr>
            <a:picLocks noChangeAspect="1"/>
          </p:cNvPicPr>
          <p:nvPr/>
        </p:nvPicPr>
        <p:blipFill>
          <a:blip r:embed="rId10"/>
          <a:stretch>
            <a:fillRect/>
          </a:stretch>
        </p:blipFill>
        <p:spPr>
          <a:xfrm>
            <a:off x="16012618" y="17802392"/>
            <a:ext cx="12793327" cy="5674562"/>
          </a:xfrm>
          <a:prstGeom prst="rect">
            <a:avLst/>
          </a:prstGeom>
        </p:spPr>
      </p:pic>
      <p:sp>
        <p:nvSpPr>
          <p:cNvPr id="4" name="Text Box 30">
            <a:extLst>
              <a:ext uri="{FF2B5EF4-FFF2-40B4-BE49-F238E27FC236}">
                <a16:creationId xmlns:a16="http://schemas.microsoft.com/office/drawing/2014/main" id="{9CD33519-72E3-8BF2-1E16-A82E4BCA939C}"/>
              </a:ext>
            </a:extLst>
          </p:cNvPr>
          <p:cNvSpPr txBox="1">
            <a:spLocks noChangeArrowheads="1"/>
          </p:cNvSpPr>
          <p:nvPr/>
        </p:nvSpPr>
        <p:spPr bwMode="auto">
          <a:xfrm>
            <a:off x="11619694" y="34522478"/>
            <a:ext cx="9296400" cy="37117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81000" indent="-381000">
              <a:defRPr sz="2400">
                <a:solidFill>
                  <a:schemeClr val="tx1"/>
                </a:solidFill>
                <a:latin typeface="Times" charset="0"/>
                <a:ea typeface="ＭＳ Ｐゴシック" charset="0"/>
              </a:defRPr>
            </a:lvl1pPr>
            <a:lvl2pPr marL="666750">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spcBef>
                <a:spcPct val="40000"/>
              </a:spcBef>
              <a:buClr>
                <a:schemeClr val="tx1"/>
              </a:buClr>
              <a:buFont typeface="Symbol" panose="05050102010706020507" pitchFamily="18" charset="2"/>
              <a:buChar char="·"/>
            </a:pPr>
            <a:r>
              <a:rPr lang="en-GB" dirty="0">
                <a:solidFill>
                  <a:srgbClr val="131313"/>
                </a:solidFill>
                <a:latin typeface="Arial" charset="0"/>
              </a:rPr>
              <a:t>This initiative has demonstrated it can be adopted by primary and SEND schools to enhance vaccine education and improve uptake. However, further analysis is needed to draw firm conclusion on its overall effectiveness. </a:t>
            </a:r>
          </a:p>
          <a:p>
            <a:pPr>
              <a:spcBef>
                <a:spcPct val="40000"/>
              </a:spcBef>
              <a:buClr>
                <a:schemeClr val="tx1"/>
              </a:buClr>
              <a:buFont typeface="Symbol" panose="05050102010706020507" pitchFamily="18" charset="2"/>
              <a:buChar char="·"/>
            </a:pPr>
            <a:r>
              <a:rPr lang="en-GB" dirty="0">
                <a:solidFill>
                  <a:srgbClr val="131313"/>
                </a:solidFill>
                <a:latin typeface="Arial" charset="0"/>
              </a:rPr>
              <a:t>Partnership working strategies are key to delivering effective vaccine interventions.</a:t>
            </a:r>
          </a:p>
          <a:p>
            <a:pPr>
              <a:spcBef>
                <a:spcPct val="40000"/>
              </a:spcBef>
              <a:buClr>
                <a:schemeClr val="tx1"/>
              </a:buClr>
              <a:buFont typeface="Symbol" panose="05050102010706020507" pitchFamily="18" charset="2"/>
              <a:buChar char="·"/>
            </a:pPr>
            <a:r>
              <a:rPr lang="en-GB" dirty="0">
                <a:solidFill>
                  <a:srgbClr val="131313"/>
                </a:solidFill>
                <a:latin typeface="Arial" charset="0"/>
              </a:rPr>
              <a:t>The increase in vaccine uptake observed in school 17, typically a low uptake school, highlights the potential for this initiative to tackle specific challenges unique to each setting.</a:t>
            </a:r>
          </a:p>
        </p:txBody>
      </p:sp>
      <p:sp>
        <p:nvSpPr>
          <p:cNvPr id="8" name="Text Box 11">
            <a:extLst>
              <a:ext uri="{FF2B5EF4-FFF2-40B4-BE49-F238E27FC236}">
                <a16:creationId xmlns:a16="http://schemas.microsoft.com/office/drawing/2014/main" id="{19CB78A0-B617-F9B4-1842-A093EC44158C}"/>
              </a:ext>
            </a:extLst>
          </p:cNvPr>
          <p:cNvSpPr txBox="1">
            <a:spLocks noChangeArrowheads="1"/>
          </p:cNvSpPr>
          <p:nvPr/>
        </p:nvSpPr>
        <p:spPr bwMode="auto">
          <a:xfrm>
            <a:off x="26370902" y="37756077"/>
            <a:ext cx="247693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800" b="1" dirty="0">
                <a:solidFill>
                  <a:srgbClr val="1A1918"/>
                </a:solidFill>
                <a:latin typeface="Aptos ExtraBold" panose="020F0502020204030204" pitchFamily="34" charset="0"/>
              </a:rPr>
              <a:t>SCAN HERE</a:t>
            </a:r>
          </a:p>
        </p:txBody>
      </p:sp>
      <p:sp>
        <p:nvSpPr>
          <p:cNvPr id="10" name="Text Box 11">
            <a:extLst>
              <a:ext uri="{FF2B5EF4-FFF2-40B4-BE49-F238E27FC236}">
                <a16:creationId xmlns:a16="http://schemas.microsoft.com/office/drawing/2014/main" id="{C564C7C3-43EB-AC8A-3ED2-2EB134B29825}"/>
              </a:ext>
            </a:extLst>
          </p:cNvPr>
          <p:cNvSpPr txBox="1">
            <a:spLocks noChangeArrowheads="1"/>
          </p:cNvSpPr>
          <p:nvPr/>
        </p:nvSpPr>
        <p:spPr bwMode="auto">
          <a:xfrm>
            <a:off x="25683387" y="39895832"/>
            <a:ext cx="399397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b="1" dirty="0">
                <a:solidFill>
                  <a:srgbClr val="131313"/>
                </a:solidFill>
                <a:latin typeface="Aptos ExtraBold" panose="020B0004020202020204" pitchFamily="34" charset="0"/>
              </a:rPr>
              <a:t>to visit our website</a:t>
            </a:r>
            <a:endParaRPr lang="en-US" b="1" dirty="0">
              <a:solidFill>
                <a:srgbClr val="1A1918"/>
              </a:solidFill>
              <a:latin typeface="Aptos ExtraBold" panose="020B0004020202020204" pitchFamily="34" charset="0"/>
            </a:endParaRPr>
          </a:p>
        </p:txBody>
      </p:sp>
      <p:sp>
        <p:nvSpPr>
          <p:cNvPr id="19" name="Arrow: Curved Right 18">
            <a:extLst>
              <a:ext uri="{FF2B5EF4-FFF2-40B4-BE49-F238E27FC236}">
                <a16:creationId xmlns:a16="http://schemas.microsoft.com/office/drawing/2014/main" id="{53498B0F-8CFC-80AB-7474-77DD44AE91BC}"/>
              </a:ext>
            </a:extLst>
          </p:cNvPr>
          <p:cNvSpPr/>
          <p:nvPr/>
        </p:nvSpPr>
        <p:spPr bwMode="auto">
          <a:xfrm>
            <a:off x="26140587" y="38957724"/>
            <a:ext cx="451876" cy="712877"/>
          </a:xfrm>
          <a:prstGeom prst="curvedRightArrow">
            <a:avLst/>
          </a:prstGeom>
          <a:ln/>
        </p:spPr>
        <p:style>
          <a:lnRef idx="2">
            <a:schemeClr val="accent4">
              <a:shade val="15000"/>
            </a:schemeClr>
          </a:lnRef>
          <a:fillRef idx="1">
            <a:schemeClr val="accent4"/>
          </a:fillRef>
          <a:effectRef idx="0">
            <a:schemeClr val="accent4"/>
          </a:effectRef>
          <a:fontRef idx="minor">
            <a:schemeClr val="lt1"/>
          </a:fontRef>
        </p:style>
        <p:txBody>
          <a:bodyPr wrap="none" rtlCol="0" anchor="ctr"/>
          <a:lstStyle/>
          <a:p>
            <a:pPr algn="ctr"/>
            <a:endParaRPr lang="en-GB" sz="4000" b="1">
              <a:solidFill>
                <a:srgbClr val="FFFFFF"/>
              </a:solidFill>
              <a:latin typeface="Arial" charset="0"/>
            </a:endParaRPr>
          </a:p>
        </p:txBody>
      </p:sp>
      <p:sp>
        <p:nvSpPr>
          <p:cNvPr id="9" name="Text Box 8">
            <a:extLst>
              <a:ext uri="{FF2B5EF4-FFF2-40B4-BE49-F238E27FC236}">
                <a16:creationId xmlns:a16="http://schemas.microsoft.com/office/drawing/2014/main" id="{D0AA9B0F-FF51-9515-5CF0-F2CA10D6C378}"/>
              </a:ext>
            </a:extLst>
          </p:cNvPr>
          <p:cNvSpPr txBox="1">
            <a:spLocks noChangeArrowheads="1"/>
          </p:cNvSpPr>
          <p:nvPr/>
        </p:nvSpPr>
        <p:spPr bwMode="auto">
          <a:xfrm>
            <a:off x="1070234" y="6340643"/>
            <a:ext cx="13737592" cy="78483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GB" dirty="0">
                <a:solidFill>
                  <a:srgbClr val="131313"/>
                </a:solidFill>
                <a:latin typeface="Arial" charset="0"/>
              </a:rPr>
              <a:t>Childhood vaccination rates in Coventry has declined since 2016/17, with many vaccines continuing to fall below the recommended 95% vaccine coverage needed </a:t>
            </a:r>
            <a:r>
              <a:rPr lang="en-GB" b="0" i="0" dirty="0">
                <a:solidFill>
                  <a:srgbClr val="000000"/>
                </a:solidFill>
                <a:effectLst/>
                <a:latin typeface="Arial" panose="020B0604020202020204" pitchFamily="34" charset="0"/>
              </a:rPr>
              <a:t>for herd immunity to protect those who can’t get vaccinated. </a:t>
            </a:r>
            <a:r>
              <a:rPr lang="en-GB" dirty="0">
                <a:solidFill>
                  <a:srgbClr val="000000"/>
                </a:solidFill>
                <a:latin typeface="Arial" panose="020B0604020202020204" pitchFamily="34" charset="0"/>
              </a:rPr>
              <a:t>Local </a:t>
            </a:r>
            <a:r>
              <a:rPr lang="en-GB" dirty="0">
                <a:solidFill>
                  <a:srgbClr val="131313"/>
                </a:solidFill>
                <a:latin typeface="Arial" charset="0"/>
              </a:rPr>
              <a:t>responses to both the COVID-19 pandemic, and more recently measles cases, demonstrate the importance of working together with partners to deliver effective vaccine interventions. </a:t>
            </a:r>
          </a:p>
          <a:p>
            <a:endParaRPr lang="en-GB" dirty="0">
              <a:solidFill>
                <a:srgbClr val="131313"/>
              </a:solidFill>
              <a:latin typeface="Arial" charset="0"/>
            </a:endParaRPr>
          </a:p>
          <a:p>
            <a:r>
              <a:rPr lang="en-GB" dirty="0">
                <a:solidFill>
                  <a:srgbClr val="131313"/>
                </a:solidFill>
                <a:latin typeface="Arial" charset="0"/>
              </a:rPr>
              <a:t>Coventry City Council Public Health and the School Aged Immunisation Service (SAIS) launched the </a:t>
            </a:r>
            <a:r>
              <a:rPr lang="en-GB" i="1" dirty="0">
                <a:solidFill>
                  <a:srgbClr val="131313"/>
                </a:solidFill>
                <a:latin typeface="Arial" charset="0"/>
              </a:rPr>
              <a:t>‘Coventry Vaccine Superhero’</a:t>
            </a:r>
            <a:r>
              <a:rPr lang="en-GB" dirty="0">
                <a:solidFill>
                  <a:srgbClr val="131313"/>
                </a:solidFill>
                <a:latin typeface="Arial" charset="0"/>
              </a:rPr>
              <a:t> Programme in 2024, a three-tiered school initiative that relies on strong partnerships. This initiative was launched during the height of the measles response when collaboration between partners and schools was also at its peak. Additional communication efforts were shared with schools located in low uptake areas to encourage sign up due to their increased vulnerability to infectious disease outbreaks. </a:t>
            </a:r>
          </a:p>
          <a:p>
            <a:endParaRPr lang="en-GB" dirty="0">
              <a:solidFill>
                <a:srgbClr val="131313"/>
              </a:solidFill>
              <a:latin typeface="Arial" charset="0"/>
            </a:endParaRPr>
          </a:p>
          <a:p>
            <a:r>
              <a:rPr lang="en-GB" dirty="0">
                <a:solidFill>
                  <a:srgbClr val="131313"/>
                </a:solidFill>
                <a:latin typeface="Arial" charset="0"/>
              </a:rPr>
              <a:t>The purpose of this initiative is to improve attitudes towards vaccination through fun educational activities that will contribute towards improvements in school aged vaccination rates. By encouraging children, parents, and teachers to become vaccine champions, the programme creates a supportive school environment that promotes vaccination as a lifelong health priority. </a:t>
            </a:r>
          </a:p>
          <a:p>
            <a:endParaRPr lang="en-GB" dirty="0">
              <a:solidFill>
                <a:srgbClr val="131313"/>
              </a:solidFill>
              <a:latin typeface="Arial" charset="0"/>
            </a:endParaRPr>
          </a:p>
          <a:p>
            <a:r>
              <a:rPr lang="en-GB" dirty="0">
                <a:solidFill>
                  <a:srgbClr val="131313"/>
                </a:solidFill>
                <a:latin typeface="Arial" charset="0"/>
              </a:rPr>
              <a:t>Participating schools are provided with resources including e-Bug lesson plans and worksheets as well as Giant Microbe plush toys funded by Coventry City Council Public Health to make learning interactive and engaging. </a:t>
            </a:r>
          </a:p>
        </p:txBody>
      </p:sp>
      <p:sp>
        <p:nvSpPr>
          <p:cNvPr id="12" name="Text Box 11">
            <a:extLst>
              <a:ext uri="{FF2B5EF4-FFF2-40B4-BE49-F238E27FC236}">
                <a16:creationId xmlns:a16="http://schemas.microsoft.com/office/drawing/2014/main" id="{98A8D88E-418A-0C80-D553-1BC3E4139049}"/>
              </a:ext>
            </a:extLst>
          </p:cNvPr>
          <p:cNvSpPr txBox="1">
            <a:spLocks noChangeArrowheads="1"/>
          </p:cNvSpPr>
          <p:nvPr/>
        </p:nvSpPr>
        <p:spPr bwMode="auto">
          <a:xfrm>
            <a:off x="22199624" y="37081657"/>
            <a:ext cx="721013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b="1" dirty="0">
                <a:solidFill>
                  <a:srgbClr val="1A1918"/>
                </a:solidFill>
                <a:latin typeface="Aptos ExtraBold" panose="020B0004020202020204" pitchFamily="34" charset="0"/>
              </a:rPr>
              <a:t>For more information on the programme: </a:t>
            </a:r>
          </a:p>
        </p:txBody>
      </p:sp>
      <p:sp>
        <p:nvSpPr>
          <p:cNvPr id="18" name="Text Box 11">
            <a:extLst>
              <a:ext uri="{FF2B5EF4-FFF2-40B4-BE49-F238E27FC236}">
                <a16:creationId xmlns:a16="http://schemas.microsoft.com/office/drawing/2014/main" id="{33A63AD3-A347-D590-26EB-7A714745679D}"/>
              </a:ext>
            </a:extLst>
          </p:cNvPr>
          <p:cNvSpPr txBox="1">
            <a:spLocks noChangeArrowheads="1"/>
          </p:cNvSpPr>
          <p:nvPr/>
        </p:nvSpPr>
        <p:spPr bwMode="auto">
          <a:xfrm>
            <a:off x="22920884" y="37756077"/>
            <a:ext cx="247693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800" b="1" dirty="0">
                <a:solidFill>
                  <a:srgbClr val="1A1918"/>
                </a:solidFill>
                <a:latin typeface="Aptos ExtraBold" panose="020F0502020204030204" pitchFamily="34" charset="0"/>
              </a:rPr>
              <a:t>SCAN HERE</a:t>
            </a:r>
          </a:p>
        </p:txBody>
      </p:sp>
      <p:sp>
        <p:nvSpPr>
          <p:cNvPr id="21" name="Text Box 11">
            <a:extLst>
              <a:ext uri="{FF2B5EF4-FFF2-40B4-BE49-F238E27FC236}">
                <a16:creationId xmlns:a16="http://schemas.microsoft.com/office/drawing/2014/main" id="{38610FCC-21C9-DF55-73F4-3E322862065C}"/>
              </a:ext>
            </a:extLst>
          </p:cNvPr>
          <p:cNvSpPr txBox="1">
            <a:spLocks noChangeArrowheads="1"/>
          </p:cNvSpPr>
          <p:nvPr/>
        </p:nvSpPr>
        <p:spPr bwMode="auto">
          <a:xfrm>
            <a:off x="22233369" y="39895832"/>
            <a:ext cx="399397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b="1" dirty="0">
                <a:solidFill>
                  <a:srgbClr val="131313"/>
                </a:solidFill>
                <a:latin typeface="Aptos ExtraBold" panose="020B0004020202020204" pitchFamily="34" charset="0"/>
              </a:rPr>
              <a:t>to read our newsletter</a:t>
            </a:r>
            <a:endParaRPr lang="en-US" b="1" dirty="0">
              <a:solidFill>
                <a:srgbClr val="1A1918"/>
              </a:solidFill>
              <a:latin typeface="Aptos ExtraBold" panose="020B0004020202020204" pitchFamily="34" charset="0"/>
            </a:endParaRPr>
          </a:p>
        </p:txBody>
      </p:sp>
      <p:pic>
        <p:nvPicPr>
          <p:cNvPr id="22" name="Picture 21">
            <a:extLst>
              <a:ext uri="{FF2B5EF4-FFF2-40B4-BE49-F238E27FC236}">
                <a16:creationId xmlns:a16="http://schemas.microsoft.com/office/drawing/2014/main" id="{0764BBC4-2F7C-16AF-3028-B95A5B7EE800}"/>
              </a:ext>
            </a:extLst>
          </p:cNvPr>
          <p:cNvPicPr>
            <a:picLocks noChangeAspect="1"/>
          </p:cNvPicPr>
          <p:nvPr/>
        </p:nvPicPr>
        <p:blipFill>
          <a:blip r:embed="rId11"/>
          <a:stretch>
            <a:fillRect/>
          </a:stretch>
        </p:blipFill>
        <p:spPr>
          <a:xfrm>
            <a:off x="23368590" y="38371917"/>
            <a:ext cx="1509253" cy="1433247"/>
          </a:xfrm>
          <a:prstGeom prst="rect">
            <a:avLst/>
          </a:prstGeom>
        </p:spPr>
      </p:pic>
      <p:sp>
        <p:nvSpPr>
          <p:cNvPr id="23" name="Arrow: Curved Right 22">
            <a:extLst>
              <a:ext uri="{FF2B5EF4-FFF2-40B4-BE49-F238E27FC236}">
                <a16:creationId xmlns:a16="http://schemas.microsoft.com/office/drawing/2014/main" id="{44F16B1C-79AF-35CB-4666-417857E36469}"/>
              </a:ext>
            </a:extLst>
          </p:cNvPr>
          <p:cNvSpPr/>
          <p:nvPr/>
        </p:nvSpPr>
        <p:spPr bwMode="auto">
          <a:xfrm>
            <a:off x="22690569" y="38957724"/>
            <a:ext cx="451876" cy="712877"/>
          </a:xfrm>
          <a:prstGeom prst="curvedRightArrow">
            <a:avLst/>
          </a:prstGeom>
          <a:ln/>
        </p:spPr>
        <p:style>
          <a:lnRef idx="2">
            <a:schemeClr val="accent4">
              <a:shade val="15000"/>
            </a:schemeClr>
          </a:lnRef>
          <a:fillRef idx="1">
            <a:schemeClr val="accent4"/>
          </a:fillRef>
          <a:effectRef idx="0">
            <a:schemeClr val="accent4"/>
          </a:effectRef>
          <a:fontRef idx="minor">
            <a:schemeClr val="lt1"/>
          </a:fontRef>
        </p:style>
        <p:txBody>
          <a:bodyPr wrap="none" rtlCol="0" anchor="ctr"/>
          <a:lstStyle/>
          <a:p>
            <a:pPr algn="ctr"/>
            <a:endParaRPr lang="en-GB" sz="4000" b="1">
              <a:solidFill>
                <a:srgbClr val="FFFFFF"/>
              </a:solidFill>
              <a:latin typeface="Arial" charset="0"/>
            </a:endParaRPr>
          </a:p>
        </p:txBody>
      </p:sp>
      <p:pic>
        <p:nvPicPr>
          <p:cNvPr id="31" name="Picture 30">
            <a:extLst>
              <a:ext uri="{FF2B5EF4-FFF2-40B4-BE49-F238E27FC236}">
                <a16:creationId xmlns:a16="http://schemas.microsoft.com/office/drawing/2014/main" id="{E590D0A0-29DC-FB40-C8B6-219A420CFCBE}"/>
              </a:ext>
            </a:extLst>
          </p:cNvPr>
          <p:cNvPicPr>
            <a:picLocks noChangeAspect="1"/>
          </p:cNvPicPr>
          <p:nvPr/>
        </p:nvPicPr>
        <p:blipFill>
          <a:blip r:embed="rId12"/>
          <a:stretch>
            <a:fillRect/>
          </a:stretch>
        </p:blipFill>
        <p:spPr>
          <a:xfrm>
            <a:off x="26992735" y="38371114"/>
            <a:ext cx="1499482" cy="1434050"/>
          </a:xfrm>
          <a:prstGeom prst="rect">
            <a:avLst/>
          </a:prstGeom>
        </p:spPr>
      </p:pic>
    </p:spTree>
    <p:extLst>
      <p:ext uri="{BB962C8B-B14F-4D97-AF65-F5344CB8AC3E}">
        <p14:creationId xmlns:p14="http://schemas.microsoft.com/office/powerpoint/2010/main" val="361940206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poster template A0 P">
  <a:themeElements>
    <a:clrScheme name="UKHSA colours">
      <a:dk1>
        <a:srgbClr val="000000"/>
      </a:dk1>
      <a:lt1>
        <a:srgbClr val="FFFFFF"/>
      </a:lt1>
      <a:dk2>
        <a:srgbClr val="173A5A"/>
      </a:dk2>
      <a:lt2>
        <a:srgbClr val="D3CBA3"/>
      </a:lt2>
      <a:accent1>
        <a:srgbClr val="52307F"/>
      </a:accent1>
      <a:accent2>
        <a:srgbClr val="2F579F"/>
      </a:accent2>
      <a:accent3>
        <a:srgbClr val="CF2D4A"/>
      </a:accent3>
      <a:accent4>
        <a:srgbClr val="4EA890"/>
      </a:accent4>
      <a:accent5>
        <a:srgbClr val="4CA3DA"/>
      </a:accent5>
      <a:accent6>
        <a:srgbClr val="91BA39"/>
      </a:accent6>
      <a:hlink>
        <a:srgbClr val="ED8546"/>
      </a:hlink>
      <a:folHlink>
        <a:srgbClr val="F4BB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D729A"/>
        </a:solidFill>
        <a:ln>
          <a:noFill/>
        </a:ln>
        <a:effectLst/>
      </a:spPr>
      <a:bodyPr wrap="none" anchor="ctr"/>
      <a:lstStyle>
        <a:defPPr algn="ctr">
          <a:defRPr sz="4000" b="1">
            <a:solidFill>
              <a:srgbClr val="FFFFFF"/>
            </a:solidFill>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lgn="l">
          <a:defRPr dirty="0" err="1" smtClean="0">
            <a:latin typeface="Arial" panose="020B0604020202020204" pitchFamily="34" charset="0"/>
            <a:cs typeface="Arial" panose="020B0604020202020204" pitchFamily="34" charset="0"/>
          </a:defRPr>
        </a:defPPr>
      </a:lstStyle>
    </a:txDef>
  </a:objectDefaults>
  <a:extraClrSchemeLst>
    <a:extraClrScheme>
      <a:clrScheme name="Blank Presentation 1">
        <a:dk1>
          <a:srgbClr val="151035"/>
        </a:dk1>
        <a:lt1>
          <a:srgbClr val="003E5D"/>
        </a:lt1>
        <a:dk2>
          <a:srgbClr val="008994"/>
        </a:dk2>
        <a:lt2>
          <a:srgbClr val="4A153C"/>
        </a:lt2>
        <a:accent1>
          <a:srgbClr val="0094CB"/>
        </a:accent1>
        <a:accent2>
          <a:srgbClr val="490518"/>
        </a:accent2>
        <a:accent3>
          <a:srgbClr val="AAAFB6"/>
        </a:accent3>
        <a:accent4>
          <a:srgbClr val="100C2C"/>
        </a:accent4>
        <a:accent5>
          <a:srgbClr val="AAC8E2"/>
        </a:accent5>
        <a:accent6>
          <a:srgbClr val="410415"/>
        </a:accent6>
        <a:hlink>
          <a:srgbClr val="D95121"/>
        </a:hlink>
        <a:folHlink>
          <a:srgbClr val="F2B01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khsa-portrait-a0-poster-template  -  Read-Only" id="{2860126C-0EC5-4FB9-8044-75A7929A1D8F}" vid="{C14FF6E9-401F-471B-B9BA-1E71783A0E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151035"/>
    </a:dk1>
    <a:lt1>
      <a:srgbClr val="003E5D"/>
    </a:lt1>
    <a:dk2>
      <a:srgbClr val="008994"/>
    </a:dk2>
    <a:lt2>
      <a:srgbClr val="4A153C"/>
    </a:lt2>
    <a:accent1>
      <a:srgbClr val="0094CB"/>
    </a:accent1>
    <a:accent2>
      <a:srgbClr val="490518"/>
    </a:accent2>
    <a:accent3>
      <a:srgbClr val="AAAFB6"/>
    </a:accent3>
    <a:accent4>
      <a:srgbClr val="100C2C"/>
    </a:accent4>
    <a:accent5>
      <a:srgbClr val="AAC8E2"/>
    </a:accent5>
    <a:accent6>
      <a:srgbClr val="410415"/>
    </a:accent6>
    <a:hlink>
      <a:srgbClr val="D95121"/>
    </a:hlink>
    <a:folHlink>
      <a:srgbClr val="F2B01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368D254DDBB48AFE6AF3143C306EF" ma:contentTypeVersion="20" ma:contentTypeDescription="Create a new document." ma:contentTypeScope="" ma:versionID="5d752adaf77b1332f13c01082b35715c">
  <xsd:schema xmlns:xsd="http://www.w3.org/2001/XMLSchema" xmlns:xs="http://www.w3.org/2001/XMLSchema" xmlns:p="http://schemas.microsoft.com/office/2006/metadata/properties" xmlns:ns2="f9fd6257-b047-4cc9-b961-51c2123fd5d8" xmlns:ns3="e8598414-b8b6-4047-aa30-65305a42929c" xmlns:ns4="f030db69-1d5c-4c1f-887a-00e75fed0d5c" targetNamespace="http://schemas.microsoft.com/office/2006/metadata/properties" ma:root="true" ma:fieldsID="3782bf7f34132ebdbf6327c20b0fd673" ns2:_="" ns3:_="" ns4:_="">
    <xsd:import namespace="f9fd6257-b047-4cc9-b961-51c2123fd5d8"/>
    <xsd:import namespace="e8598414-b8b6-4047-aa30-65305a42929c"/>
    <xsd:import namespace="f030db69-1d5c-4c1f-887a-00e75fed0d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Comments" minOccurs="0"/>
                <xsd:element ref="ns2:lcf76f155ced4ddcb4097134ff3c332f" minOccurs="0"/>
                <xsd:element ref="ns4: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fd6257-b047-4cc9-b961-51c2123fd5d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Comments" ma:index="20" nillable="true" ma:displayName="Comments" ma:format="Dropdown" ma:internalName="Comments">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d0261d-8e1d-4a30-b593-96d7f0c84e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598414-b8b6-4047-aa30-65305a4292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30db69-1d5c-4c1f-887a-00e75fed0d5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3c56dda-d3d9-46c5-b628-a55aa7c61da3}" ma:internalName="TaxCatchAll" ma:showField="CatchAllData" ma:web="e8598414-b8b6-4047-aa30-65305a4292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fd6257-b047-4cc9-b961-51c2123fd5d8">
      <Terms xmlns="http://schemas.microsoft.com/office/infopath/2007/PartnerControls"/>
    </lcf76f155ced4ddcb4097134ff3c332f>
    <Comments xmlns="f9fd6257-b047-4cc9-b961-51c2123fd5d8" xsi:nil="true"/>
    <TaxCatchAll xmlns="f030db69-1d5c-4c1f-887a-00e75fed0d5c" xsi:nil="true"/>
  </documentManagement>
</p:properties>
</file>

<file path=customXml/itemProps1.xml><?xml version="1.0" encoding="utf-8"?>
<ds:datastoreItem xmlns:ds="http://schemas.openxmlformats.org/officeDocument/2006/customXml" ds:itemID="{21F63AFF-DB96-49EA-9961-CD1D4B8B09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fd6257-b047-4cc9-b961-51c2123fd5d8"/>
    <ds:schemaRef ds:uri="e8598414-b8b6-4047-aa30-65305a42929c"/>
    <ds:schemaRef ds:uri="f030db69-1d5c-4c1f-887a-00e75fed0d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13361B-E041-4CA6-BE09-4BBE03767C76}">
  <ds:schemaRefs>
    <ds:schemaRef ds:uri="http://schemas.microsoft.com/sharepoint/v3/contenttype/forms"/>
  </ds:schemaRefs>
</ds:datastoreItem>
</file>

<file path=customXml/itemProps3.xml><?xml version="1.0" encoding="utf-8"?>
<ds:datastoreItem xmlns:ds="http://schemas.openxmlformats.org/officeDocument/2006/customXml" ds:itemID="{FB553B82-89E8-4A89-8C03-AAFE908D3145}">
  <ds:schemaRefs>
    <ds:schemaRef ds:uri="http://schemas.microsoft.com/office/2006/metadata/properties"/>
    <ds:schemaRef ds:uri="http://schemas.microsoft.com/office/infopath/2007/PartnerControls"/>
    <ds:schemaRef ds:uri="f9fd6257-b047-4cc9-b961-51c2123fd5d8"/>
    <ds:schemaRef ds:uri="f030db69-1d5c-4c1f-887a-00e75fed0d5c"/>
  </ds:schemaRefs>
</ds:datastoreItem>
</file>

<file path=docProps/app.xml><?xml version="1.0" encoding="utf-8"?>
<Properties xmlns="http://schemas.openxmlformats.org/officeDocument/2006/extended-properties" xmlns:vt="http://schemas.openxmlformats.org/officeDocument/2006/docPropsVTypes">
  <Template>ukhsa-portrait-a0-poster-template (002)</Template>
  <TotalTime>189</TotalTime>
  <Words>1116</Words>
  <Application>Microsoft Office PowerPoint</Application>
  <PresentationFormat>Custom</PresentationFormat>
  <Paragraphs>82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 ExtraBold</vt:lpstr>
      <vt:lpstr>Arial</vt:lpstr>
      <vt:lpstr>Calibri</vt:lpstr>
      <vt:lpstr>Symbol</vt:lpstr>
      <vt:lpstr>Times</vt:lpstr>
      <vt:lpstr>poster template A0 P</vt:lpstr>
      <vt:lpstr>PowerPoint Presentation</vt:lpstr>
    </vt:vector>
  </TitlesOfParts>
  <Company>Coventry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Rayyan Nasser</dc:creator>
  <cp:lastModifiedBy>Rayyan Nasser</cp:lastModifiedBy>
  <cp:revision>10</cp:revision>
  <cp:lastPrinted>2021-09-30T13:10:25Z</cp:lastPrinted>
  <dcterms:created xsi:type="dcterms:W3CDTF">2025-04-09T08:18:37Z</dcterms:created>
  <dcterms:modified xsi:type="dcterms:W3CDTF">2025-09-19T10:16:06Z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0x010100DA7368D254DDBB48AFE6AF3143C306EF</vt:lpwstr>
  </property>
  <property fmtid="{D5CDD505-2E9C-101B-9397-08002B2CF9AE}" pid="3" name="MediaServiceImageTags">
    <vt:lpwstr/>
  </property>
</Properties>
</file>